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03" r:id="rId4"/>
    <p:sldId id="292" r:id="rId5"/>
    <p:sldId id="302" r:id="rId6"/>
    <p:sldId id="301" r:id="rId7"/>
    <p:sldId id="264" r:id="rId8"/>
    <p:sldId id="285" r:id="rId9"/>
    <p:sldId id="268" r:id="rId10"/>
    <p:sldId id="265" r:id="rId11"/>
    <p:sldId id="304" r:id="rId12"/>
    <p:sldId id="266" r:id="rId13"/>
    <p:sldId id="269" r:id="rId14"/>
    <p:sldId id="267" r:id="rId15"/>
    <p:sldId id="270" r:id="rId16"/>
    <p:sldId id="275" r:id="rId17"/>
    <p:sldId id="286" r:id="rId18"/>
    <p:sldId id="308" r:id="rId19"/>
    <p:sldId id="279" r:id="rId20"/>
    <p:sldId id="299" r:id="rId21"/>
    <p:sldId id="318" r:id="rId22"/>
    <p:sldId id="274" r:id="rId23"/>
    <p:sldId id="272" r:id="rId24"/>
    <p:sldId id="271" r:id="rId25"/>
    <p:sldId id="276" r:id="rId26"/>
    <p:sldId id="282" r:id="rId27"/>
    <p:sldId id="311" r:id="rId28"/>
    <p:sldId id="305" r:id="rId29"/>
    <p:sldId id="283" r:id="rId30"/>
    <p:sldId id="287" r:id="rId31"/>
    <p:sldId id="307" r:id="rId32"/>
    <p:sldId id="284" r:id="rId33"/>
    <p:sldId id="298" r:id="rId34"/>
    <p:sldId id="288" r:id="rId35"/>
    <p:sldId id="306" r:id="rId36"/>
    <p:sldId id="293" r:id="rId37"/>
    <p:sldId id="294" r:id="rId38"/>
    <p:sldId id="300" r:id="rId39"/>
    <p:sldId id="295" r:id="rId40"/>
    <p:sldId id="296" r:id="rId41"/>
    <p:sldId id="317" r:id="rId42"/>
    <p:sldId id="309" r:id="rId43"/>
    <p:sldId id="312" r:id="rId44"/>
    <p:sldId id="310" r:id="rId4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78133" autoAdjust="0"/>
  </p:normalViewPr>
  <p:slideViewPr>
    <p:cSldViewPr>
      <p:cViewPr varScale="1">
        <p:scale>
          <a:sx n="84" d="100"/>
          <a:sy n="84" d="100"/>
        </p:scale>
        <p:origin x="-6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EA725-290D-47FC-89CA-58E41F56420B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9F762-AB7B-4534-8E84-5FFA3CE93E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Pharmacological effects.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Thanks prof.yan and </a:t>
            </a:r>
            <a:r>
              <a:rPr lang="en-US" altLang="zh-CN" dirty="0" err="1" smtClean="0"/>
              <a:t>dr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wangmei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prof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xu</a:t>
            </a:r>
            <a:r>
              <a:rPr lang="en-US" altLang="zh-CN" dirty="0" smtClean="0"/>
              <a:t> give me this chance, It is my pleasure to present my study design.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The aim of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In this study,  the heart failure of rats will be performed by ligation by </a:t>
            </a:r>
            <a:r>
              <a:rPr lang="en-US" altLang="zh-CN" dirty="0" err="1" smtClean="0"/>
              <a:t>ligating</a:t>
            </a:r>
            <a:r>
              <a:rPr lang="en-US" altLang="zh-CN" dirty="0" smtClean="0"/>
              <a:t> the left ventricular coronary artery.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Before the surgery, we collect urine and blood sample. And take small animal B </a:t>
            </a:r>
            <a:r>
              <a:rPr lang="en-US" altLang="zh-CN" dirty="0" err="1" smtClean="0"/>
              <a:t>untrasond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exprements</a:t>
            </a:r>
            <a:r>
              <a:rPr lang="en-US" altLang="zh-CN" dirty="0" smtClean="0"/>
              <a:t> (aim?)before the collecting samples, rats will be fasted about 12hours and free </a:t>
            </a:r>
            <a:r>
              <a:rPr lang="en-US" altLang="zh-CN" dirty="0" err="1" smtClean="0"/>
              <a:t>water.latitudinal</a:t>
            </a:r>
            <a:r>
              <a:rPr lang="en-US" altLang="zh-CN" dirty="0" smtClean="0"/>
              <a:t> longitudinal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After the surgery, we collect </a:t>
            </a:r>
            <a:r>
              <a:rPr lang="en-US" altLang="zh-CN" dirty="0" err="1" smtClean="0"/>
              <a:t>unrine</a:t>
            </a:r>
            <a:r>
              <a:rPr lang="en-US" altLang="zh-CN" dirty="0" smtClean="0"/>
              <a:t> samples once a week, and in the fourth week, we select 8 rats from each group (you </a:t>
            </a:r>
            <a:r>
              <a:rPr lang="en-US" altLang="zh-CN" dirty="0" err="1" smtClean="0"/>
              <a:t>kown</a:t>
            </a:r>
            <a:r>
              <a:rPr lang="en-US" altLang="zh-CN" dirty="0" smtClean="0"/>
              <a:t> model, sham and control) to take </a:t>
            </a:r>
            <a:r>
              <a:rPr lang="en-US" altLang="zh-CN" dirty="0" err="1" smtClean="0"/>
              <a:t>hemodymamic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experi</a:t>
            </a:r>
            <a:r>
              <a:rPr lang="en-US" altLang="zh-CN" dirty="0" smtClean="0"/>
              <a:t> and small animal b ultrasound and then we collect blood </a:t>
            </a:r>
            <a:r>
              <a:rPr lang="en-US" altLang="zh-CN" dirty="0" err="1" smtClean="0"/>
              <a:t>sam</a:t>
            </a:r>
            <a:r>
              <a:rPr lang="en-US" altLang="zh-CN" dirty="0" smtClean="0"/>
              <a:t> at last the rats would be die.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The same </a:t>
            </a:r>
            <a:r>
              <a:rPr lang="en-US" altLang="zh-CN" dirty="0" err="1" smtClean="0"/>
              <a:t>procesure</a:t>
            </a:r>
            <a:r>
              <a:rPr lang="en-US" altLang="zh-CN" dirty="0" smtClean="0"/>
              <a:t> in the </a:t>
            </a:r>
            <a:r>
              <a:rPr lang="en-US" altLang="zh-CN" dirty="0" err="1" smtClean="0"/>
              <a:t>fith</a:t>
            </a:r>
            <a:r>
              <a:rPr lang="en-US" altLang="zh-CN" dirty="0" smtClean="0"/>
              <a:t> to eighth </a:t>
            </a:r>
            <a:r>
              <a:rPr lang="en-US" altLang="zh-CN" dirty="0" err="1" smtClean="0"/>
              <a:t>week.in</a:t>
            </a:r>
            <a:r>
              <a:rPr lang="en-US" altLang="zh-CN" dirty="0" smtClean="0"/>
              <a:t> the eighth week, hemodynamic findings and some results from small animal b </a:t>
            </a:r>
            <a:r>
              <a:rPr lang="en-US" altLang="zh-CN" dirty="0" err="1" smtClean="0"/>
              <a:t>ultrasoun</a:t>
            </a:r>
            <a:r>
              <a:rPr lang="en-US" altLang="zh-CN" dirty="0" smtClean="0"/>
              <a:t> tell us the rats have developed heart failure, so we give the decoction to rats. We are going to give </a:t>
            </a:r>
            <a:r>
              <a:rPr lang="en-US" altLang="zh-CN" dirty="0" err="1" smtClean="0"/>
              <a:t>decotion</a:t>
            </a:r>
            <a:r>
              <a:rPr lang="en-US" altLang="zh-CN" dirty="0" smtClean="0"/>
              <a:t> for two weeks. 0.5 gram of crude herbs pr </a:t>
            </a:r>
            <a:r>
              <a:rPr lang="en-US" altLang="zh-CN" dirty="0" err="1" smtClean="0"/>
              <a:t>milliter</a:t>
            </a:r>
            <a:r>
              <a:rPr lang="en-US" altLang="zh-CN" dirty="0" smtClean="0"/>
              <a:t> of test </a:t>
            </a:r>
            <a:r>
              <a:rPr lang="en-US" altLang="zh-CN" dirty="0" err="1" smtClean="0"/>
              <a:t>solution.accoding</a:t>
            </a:r>
            <a:r>
              <a:rPr lang="en-US" altLang="zh-CN" dirty="0" smtClean="0"/>
              <a:t> to clinical </a:t>
            </a:r>
            <a:r>
              <a:rPr lang="en-US" altLang="zh-CN" dirty="0" err="1" smtClean="0"/>
              <a:t>usage.hemodynamic</a:t>
            </a:r>
            <a:r>
              <a:rPr lang="en-US" altLang="zh-CN" dirty="0" smtClean="0"/>
              <a:t> and some results can give us pharmacological </a:t>
            </a:r>
            <a:r>
              <a:rPr lang="en-US" altLang="zh-CN" dirty="0" err="1" smtClean="0"/>
              <a:t>effects.we</a:t>
            </a:r>
            <a:r>
              <a:rPr lang="en-US" altLang="zh-CN" dirty="0" smtClean="0"/>
              <a:t> hope our results of </a:t>
            </a:r>
            <a:r>
              <a:rPr lang="en-US" altLang="zh-CN" dirty="0" err="1" smtClean="0"/>
              <a:t>metabolomics</a:t>
            </a:r>
            <a:r>
              <a:rPr lang="en-US" altLang="zh-CN" dirty="0" smtClean="0"/>
              <a:t> study consist with pharmacological results.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We test blank </a:t>
            </a:r>
            <a:r>
              <a:rPr lang="en-US" altLang="zh-CN" dirty="0" err="1" smtClean="0"/>
              <a:t>sam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unrine</a:t>
            </a:r>
            <a:r>
              <a:rPr lang="en-US" altLang="zh-CN" dirty="0" smtClean="0"/>
              <a:t> 48 and 48 each from the first week tenth week and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The total about more than 500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/>
              <a:t>Blood 24 blank samples and 24 in the fourth and the eighth 48 </a:t>
            </a:r>
            <a:r>
              <a:rPr lang="en-US" altLang="zh-CN" dirty="0" err="1" smtClean="0"/>
              <a:t>sampls</a:t>
            </a:r>
            <a:r>
              <a:rPr lang="en-US" altLang="zh-CN" dirty="0" smtClean="0"/>
              <a:t> in </a:t>
            </a:r>
            <a:r>
              <a:rPr lang="en-US" altLang="zh-CN" dirty="0" err="1" smtClean="0"/>
              <a:t>tenth.about</a:t>
            </a:r>
            <a:r>
              <a:rPr lang="en-US" altLang="zh-CN" dirty="0" smtClean="0"/>
              <a:t> more than 100.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592473A-647F-4500-92AF-6AE09F0F57F3}" type="slidenum">
              <a:rPr lang="zh-CN" altLang="en-US" smtClean="0"/>
              <a:pPr/>
              <a:t>36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43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1181D-DC41-4228-A2C2-33F5C376AB1A}" type="datetimeFigureOut">
              <a:rPr lang="en-US" smtClean="0"/>
              <a:pPr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C39D-AD4A-4DC5-AD79-6E220A728D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1.bp.blogspot.com/_2OJgHTUmUr4/TU-tmytgbiI/AAAAAAAABUs/ksu0WFm8FYs/s1600/its-a-wr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676400"/>
            <a:ext cx="5334000" cy="404050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71600" y="304800"/>
            <a:ext cx="624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5">
                    <a:lumMod val="50000"/>
                  </a:schemeClr>
                </a:solidFill>
              </a:rPr>
              <a:t>WRAPPING UP</a:t>
            </a:r>
            <a:endParaRPr lang="en-US" sz="4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5715000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Carlos Leon</a:t>
            </a:r>
          </a:p>
          <a:p>
            <a:pPr algn="ctr"/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29 January 2014</a:t>
            </a: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185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Lipid Annotations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609600"/>
            <a:ext cx="72423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(+)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57800" y="533400"/>
            <a:ext cx="7242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ESI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(–)</a:t>
            </a:r>
          </a:p>
        </p:txBody>
      </p:sp>
      <p:graphicFrame>
        <p:nvGraphicFramePr>
          <p:cNvPr id="120" name="Table 119"/>
          <p:cNvGraphicFramePr>
            <a:graphicFrameLocks noGrp="1"/>
          </p:cNvGraphicFramePr>
          <p:nvPr/>
        </p:nvGraphicFramePr>
        <p:xfrm>
          <a:off x="228600" y="1066800"/>
          <a:ext cx="8305801" cy="381566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609600"/>
                <a:gridCol w="2477153"/>
                <a:gridCol w="341167"/>
                <a:gridCol w="779811"/>
                <a:gridCol w="745269"/>
                <a:gridCol w="2946649"/>
                <a:gridCol w="406152"/>
              </a:tblGrid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 err="1"/>
                        <a:t>Abr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 err="1"/>
                        <a:t>Lipid</a:t>
                      </a:r>
                      <a:r>
                        <a:rPr lang="es-ES" sz="1200" b="1" u="none" strike="noStrike" dirty="0"/>
                        <a:t> </a:t>
                      </a:r>
                      <a:r>
                        <a:rPr lang="es-ES" sz="1200" b="1" u="none" strike="noStrike" dirty="0" err="1"/>
                        <a:t>class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/>
                        <a:t>n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 err="1"/>
                        <a:t>Abr</a:t>
                      </a:r>
                      <a:r>
                        <a:rPr lang="es-ES" sz="1200" b="1" u="none" strike="noStrike" dirty="0"/>
                        <a:t> 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b="1" u="none" strike="noStrike" dirty="0" err="1"/>
                        <a:t>Lipid</a:t>
                      </a:r>
                      <a:r>
                        <a:rPr lang="es-ES" sz="1200" b="1" u="none" strike="noStrike" dirty="0"/>
                        <a:t> </a:t>
                      </a:r>
                      <a:r>
                        <a:rPr lang="es-ES" sz="1200" b="1" u="none" strike="noStrike" dirty="0" err="1"/>
                        <a:t>class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1" u="none" strike="noStrike" dirty="0"/>
                        <a:t>n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Carn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Acylcarnitines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 dirty="0"/>
                        <a:t>6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Cer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Ceramides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CE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Cholesteryl</a:t>
                      </a:r>
                      <a:r>
                        <a:rPr lang="es-ES" sz="1200" u="none" strike="noStrike" dirty="0"/>
                        <a:t> </a:t>
                      </a:r>
                      <a:r>
                        <a:rPr lang="es-ES" sz="1200" u="none" strike="noStrike" dirty="0" err="1"/>
                        <a:t>Esters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8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FA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Fatty</a:t>
                      </a:r>
                      <a:r>
                        <a:rPr lang="es-ES" sz="1200" u="none" strike="noStrike" dirty="0"/>
                        <a:t> </a:t>
                      </a:r>
                      <a:r>
                        <a:rPr lang="es-ES" sz="1200" u="none" strike="noStrike" dirty="0" err="1"/>
                        <a:t>Acids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Cer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Ceramides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GlcCer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Glucosylceramides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Cho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Cholesterol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LPC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Lysophosphatidylcholines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DG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Diacylglycerols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 dirty="0"/>
                        <a:t>5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LPE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Lysophosphatidylethanolamines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352006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GlcCer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Glucosylceramides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/>
                        <a:t>PC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Phosphatidylcholines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27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LPC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Lysophosphatidylcholines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/>
                        <a:t>p-PC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Plasmenyl-phosphatidylcholines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PC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Phosphatidylcholines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57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Phosphatidylethanolamines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Phosphatidylethanolamines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PI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Phosphatidylinositols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p-PC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Plasmenyl-phosphatidylcholines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27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PG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Phosphatidylglycerols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352006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p-PE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Plasmenyl-phosphatidylethanolamines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p-PI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Plasmenyl-phosphatidylinositols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SM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Sphingomyelins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34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p-PE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Plasmenyl-phosphatidylethanolamines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TG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Triacylglycerols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63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PS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Phosphatidylserines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U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Unknowns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91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SM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Sphingomyelins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22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U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 dirty="0" err="1"/>
                        <a:t>Unknowns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96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  <a:tr h="194478"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Total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/>
                        <a:t>331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200" u="none" strike="noStrike"/>
                        <a:t>Total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200" u="none" strike="noStrike" dirty="0"/>
                        <a:t>258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947" marR="8947" marT="8947" marB="0" anchor="b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0" y="4953000"/>
          <a:ext cx="2971800" cy="1714500"/>
        </p:xfrm>
        <a:graphic>
          <a:graphicData uri="http://schemas.openxmlformats.org/drawingml/2006/table">
            <a:tbl>
              <a:tblPr/>
              <a:tblGrid>
                <a:gridCol w="1485900"/>
                <a:gridCol w="1485900"/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Overlapped</a:t>
                      </a:r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 </a:t>
                      </a:r>
                      <a:r>
                        <a:rPr lang="es-ES" sz="11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between</a:t>
                      </a:r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 </a:t>
                      </a:r>
                      <a:r>
                        <a:rPr lang="es-ES" sz="11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both</a:t>
                      </a:r>
                      <a:r>
                        <a:rPr lang="es-ES" sz="11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 </a:t>
                      </a:r>
                      <a:r>
                        <a:rPr lang="es-ES" sz="11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</a:rPr>
                        <a:t>methods</a:t>
                      </a:r>
                      <a:endParaRPr lang="es-ES" sz="11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Ceramides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GlcCer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LPC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p-PC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p-PE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  <a:endParaRPr lang="es-E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3400" y="5477470"/>
            <a:ext cx="42672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Total annotated: 402 (240 positive mode 162 negative mode).  82 are overlapped in both modes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0" y="381000"/>
            <a:ext cx="6400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2. Evaluation of large scale and long term analysis</a:t>
            </a:r>
          </a:p>
        </p:txBody>
      </p:sp>
      <p:pic>
        <p:nvPicPr>
          <p:cNvPr id="55298" name="Picture 2" descr="https://encrypted-tbn2.gstatic.com/images?q=tbn:ANd9GcS66tXiM1WxJQnruijSG6ts250LdBx_SG6VJbZvJqNO7AMZTuV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1425" y="1828799"/>
            <a:ext cx="4486575" cy="47417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10"/>
          <p:cNvSpPr/>
          <p:nvPr/>
        </p:nvSpPr>
        <p:spPr>
          <a:xfrm>
            <a:off x="533400" y="1160477"/>
            <a:ext cx="7543800" cy="3182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>
                <a:latin typeface="+mj-lt"/>
              </a:rPr>
              <a:t> 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Pre-run injections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QC / </a:t>
            </a:r>
            <a:r>
              <a:rPr lang="en-US" sz="2000" b="1" dirty="0" err="1" smtClean="0">
                <a:latin typeface="+mj-lt"/>
              </a:rPr>
              <a:t>NIST</a:t>
            </a:r>
            <a:r>
              <a:rPr lang="en-US" sz="2000" b="1" dirty="0" smtClean="0">
                <a:latin typeface="+mj-lt"/>
              </a:rPr>
              <a:t> / blank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10 samples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QC / blank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10 samples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…</a:t>
            </a:r>
          </a:p>
          <a:p>
            <a:pPr marL="457200" indent="-457200">
              <a:spcBef>
                <a:spcPts val="650"/>
              </a:spcBef>
              <a:buAutoNum type="arabicParenBoth"/>
            </a:pPr>
            <a:r>
              <a:rPr lang="en-US" sz="2000" b="1" dirty="0" smtClean="0">
                <a:latin typeface="+mj-lt"/>
              </a:rPr>
              <a:t>QC / blank</a:t>
            </a:r>
            <a:endParaRPr lang="cs-CZ" sz="20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39525" y="1541477"/>
            <a:ext cx="4129087" cy="275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819470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Randomization, block design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Blank and machine quality controls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Reference (QC) and reference standard sample (NIST blood)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9994" y="4198203"/>
            <a:ext cx="3159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 batch is </a:t>
            </a:r>
            <a:r>
              <a:rPr lang="en-US" sz="2400" b="1" dirty="0" smtClean="0">
                <a:sym typeface="Symbol"/>
              </a:rPr>
              <a:t></a:t>
            </a:r>
            <a:r>
              <a:rPr lang="en-US" sz="2400" b="1" dirty="0" smtClean="0">
                <a:latin typeface="+mj-lt"/>
              </a:rPr>
              <a:t> 300 samples </a:t>
            </a:r>
            <a:endParaRPr lang="en-US" sz="2400" b="1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228600"/>
            <a:ext cx="32682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workflow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5943600"/>
            <a:ext cx="8763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Around 4000 TEDDY samples, 1200 P20 samples and much more other samples in other matrixes have been analyzed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489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766" y="1876266"/>
          <a:ext cx="9067799" cy="4219734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416577"/>
                <a:gridCol w="1506315"/>
                <a:gridCol w="2085339"/>
                <a:gridCol w="1415507"/>
                <a:gridCol w="1415507"/>
                <a:gridCol w="1228554"/>
              </a:tblGrid>
              <a:tr h="5635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Batch #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Batch old name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# samples/batch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(excluding QCs)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Batch start date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Batch end date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# of QCs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2/14/2013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2/18/2013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34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3/22/2013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3/27/2013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31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300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3/29/2013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4/2/2013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32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2a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332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6/12/2013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6/18/2013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34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2b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318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9/17/2013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9/22/2013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2c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370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9/23/2013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9/28/2013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40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3a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338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10/22/2013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10/27/2013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35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3b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311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10/28/2013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11/2/2013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32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3c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342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11/4/2013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11/9/2013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39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4a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302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12/9/2013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12/14/2013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31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11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4b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340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12/16/2013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12/21/2013</a:t>
                      </a:r>
                      <a:endParaRPr lang="es-ES" sz="160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35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/>
                </a:tc>
              </a:tr>
              <a:tr h="2723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12*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4c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326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1/7/2014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1/11/2014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34</a:t>
                      </a:r>
                      <a:endParaRPr lang="es-ES" sz="16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1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/>
                          <a:ea typeface="Calibri"/>
                        </a:rPr>
                        <a:t>Total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/>
                          <a:ea typeface="Calibri"/>
                        </a:rPr>
                        <a:t>3879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/>
                          <a:ea typeface="Calibri"/>
                        </a:rPr>
                        <a:t>2/14/2013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/>
                          <a:ea typeface="Calibri"/>
                        </a:rPr>
                        <a:t>1/11/2014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rial"/>
                          <a:ea typeface="Calibri"/>
                        </a:rPr>
                        <a:t>413</a:t>
                      </a:r>
                      <a:endParaRPr lang="es-ES" sz="16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81000" y="6192306"/>
            <a:ext cx="1905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*Not processed yet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834" y="152400"/>
            <a:ext cx="21595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Batch information</a:t>
            </a:r>
            <a:endParaRPr kumimoji="0" lang="es-ES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75307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TEDDY samples have been analyzed in different batches along 11 months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Each batch was run with a QC (citrate plasma) every 10 samples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" y="1752598"/>
          <a:ext cx="8839200" cy="487680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599519"/>
                <a:gridCol w="881661"/>
                <a:gridCol w="1007979"/>
                <a:gridCol w="930442"/>
                <a:gridCol w="930442"/>
                <a:gridCol w="1166118"/>
                <a:gridCol w="1085551"/>
                <a:gridCol w="1237488"/>
              </a:tblGrid>
              <a:tr h="571172">
                <a:tc>
                  <a:txBody>
                    <a:bodyPr/>
                    <a:lstStyle/>
                    <a:p>
                      <a:endParaRPr lang="es-ES" sz="1600" b="1" dirty="0">
                        <a:latin typeface="Ari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/>
                        <a:t>RT </a:t>
                      </a:r>
                      <a:r>
                        <a:rPr lang="es-ES" sz="1600" b="1" dirty="0" smtClean="0"/>
                        <a:t>RSD (%)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/>
                        <a:t>RT </a:t>
                      </a:r>
                      <a:r>
                        <a:rPr lang="es-ES" sz="1600" b="1" dirty="0" smtClean="0"/>
                        <a:t>STDEV </a:t>
                      </a:r>
                      <a:r>
                        <a:rPr lang="es-ES" sz="1600" b="1" dirty="0"/>
                        <a:t>(s)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/>
                        <a:t>FWHM (s)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err="1"/>
                        <a:t>Height</a:t>
                      </a:r>
                      <a:r>
                        <a:rPr lang="es-ES" sz="1600" b="1" dirty="0"/>
                        <a:t> </a:t>
                      </a:r>
                      <a:r>
                        <a:rPr lang="es-ES" sz="1600" b="1" dirty="0" smtClean="0"/>
                        <a:t>RSD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err="1"/>
                        <a:t>Mass</a:t>
                      </a:r>
                      <a:r>
                        <a:rPr lang="es-ES" sz="1600" b="1" dirty="0"/>
                        <a:t> </a:t>
                      </a:r>
                      <a:r>
                        <a:rPr lang="es-ES" sz="1600" b="1" dirty="0" err="1"/>
                        <a:t>Accuracy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 err="1"/>
                        <a:t>Symmetry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/>
                        <a:t>RT STDEV </a:t>
                      </a:r>
                      <a:r>
                        <a:rPr lang="es-ES" sz="1600" b="1" dirty="0" err="1"/>
                        <a:t>All</a:t>
                      </a:r>
                      <a:r>
                        <a:rPr lang="es-ES" sz="1600" b="1" dirty="0"/>
                        <a:t> (s)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/>
                        <a:t>Total (n=345)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0.190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0.705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6.349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10.389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3.602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1.280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0000"/>
                          </a:solidFill>
                        </a:rPr>
                        <a:t>3.378</a:t>
                      </a:r>
                      <a:endParaRPr lang="es-ES" sz="1400" dirty="0">
                        <a:solidFill>
                          <a:srgbClr val="FF0000"/>
                        </a:solidFill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49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err="1"/>
                        <a:t>Acylcarnitines</a:t>
                      </a:r>
                      <a:r>
                        <a:rPr lang="es-ES" sz="1400" b="1" dirty="0"/>
                        <a:t> (n=6)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0.474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0.366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3.963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16.673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3.379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1.434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1.335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err="1"/>
                        <a:t>LPCs</a:t>
                      </a:r>
                      <a:r>
                        <a:rPr lang="es-ES" sz="1400" b="1" dirty="0"/>
                        <a:t> (n=21)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0.418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0.378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4.305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14.558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2.116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1.366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1.537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/>
                        <a:t>PCs (n=74)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0.201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0.641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6.660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10.064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2.996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1.318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2.953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err="1"/>
                        <a:t>TGs</a:t>
                      </a:r>
                      <a:r>
                        <a:rPr lang="es-ES" sz="1400" b="1" dirty="0"/>
                        <a:t> (n=63)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0.146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0.893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7.449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10.036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3.608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1.355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4.387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/>
                        <a:t>SM (n=34)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0.148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0.524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6.150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14.679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4.152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1.283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3.047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err="1"/>
                        <a:t>Cer</a:t>
                      </a:r>
                      <a:r>
                        <a:rPr lang="es-ES" sz="1400" b="1" dirty="0"/>
                        <a:t> (n=9)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0.150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0.658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5.663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14.664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5.860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1.080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3.456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/>
                        <a:t>PE (n=9)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0.149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0.513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5.257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16.724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3.298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1.218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3.006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/>
                        <a:t>CE (n=8)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0.108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0.670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5.735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8.142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2.749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1.099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3.681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/>
                        <a:t>DG (n=5)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0.134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0.519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5.463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18.190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5.797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1.266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/>
                        <a:t>3.186</a:t>
                      </a:r>
                      <a:endParaRPr lang="es-ES" sz="14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3306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b="1" dirty="0" err="1"/>
                        <a:t>Unknowns</a:t>
                      </a:r>
                      <a:r>
                        <a:rPr lang="es-ES" sz="1400" b="1" dirty="0"/>
                        <a:t> (n=91)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0.222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0.818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6.237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8.602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3.609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1.233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3.354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499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/>
                        <a:t>Total w/o </a:t>
                      </a:r>
                      <a:r>
                        <a:rPr lang="en-US" sz="1400" b="1" dirty="0" smtClean="0"/>
                        <a:t>unknowns </a:t>
                      </a:r>
                      <a:r>
                        <a:rPr lang="en-US" sz="1400" b="1" dirty="0"/>
                        <a:t>(n=240)</a:t>
                      </a:r>
                      <a:endParaRPr lang="es-ES" sz="14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0.182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0.697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6.506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10.557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3.729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1.299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/>
                        <a:t>3.462</a:t>
                      </a:r>
                      <a:endParaRPr lang="es-ES" sz="14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52400" y="60811"/>
            <a:ext cx="65453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Chromatographic peak characteristics for all QC samples.</a:t>
            </a:r>
            <a:endParaRPr kumimoji="0" lang="es-ES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524470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All parameters are calculated using the TEDDY data processing method (Mass Hunter Quant)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- Average of the QCs in all 11 processed batches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7250" y="3539067"/>
          <a:ext cx="8991593" cy="3255998"/>
        </p:xfrm>
        <a:graphic>
          <a:graphicData uri="http://schemas.openxmlformats.org/drawingml/2006/table">
            <a:tbl>
              <a:tblPr/>
              <a:tblGrid>
                <a:gridCol w="691661"/>
                <a:gridCol w="691661"/>
                <a:gridCol w="691661"/>
                <a:gridCol w="691661"/>
                <a:gridCol w="691661"/>
                <a:gridCol w="732689"/>
                <a:gridCol w="650633"/>
                <a:gridCol w="691661"/>
                <a:gridCol w="691661"/>
                <a:gridCol w="691661"/>
                <a:gridCol w="691661"/>
                <a:gridCol w="697523"/>
                <a:gridCol w="685799"/>
              </a:tblGrid>
              <a:tr h="263298">
                <a:tc gridSpan="2">
                  <a:txBody>
                    <a:bodyPr/>
                    <a:lstStyle/>
                    <a:p>
                      <a:pPr algn="l" fontAlgn="b"/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i="0" u="none" strike="noStrike" dirty="0" smtClean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Batch2a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2b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Batch2c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Batch3a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Batch3b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3c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Batch4a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4b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All</a:t>
                      </a:r>
                      <a:endParaRPr lang="es-ES" sz="1400" b="1" i="0" u="none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4.21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3.75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4.45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3.59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6.87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5.14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3.06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5.61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3.84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4.56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3.07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10.86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51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Acylcar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16.92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8.93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10.34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7.65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9.69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LPCs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2.70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9.80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6.90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PCs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8.35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5.44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26.63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7.84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4.30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TGs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13.39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36.97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18.15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59.67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11.70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82.35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4.94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7.95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25.05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6.59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3.52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5.27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8.16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5.44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8.04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9.39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9.31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14.85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24.01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17.77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12.93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12.33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4.35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8.71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10.21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6.08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9.23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5.80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5.06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4.68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5.58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11.68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DAG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23.28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6.29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11.42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27.86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6.29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31.98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7241" y="381000"/>
          <a:ext cx="8991605" cy="3021454"/>
        </p:xfrm>
        <a:graphic>
          <a:graphicData uri="http://schemas.openxmlformats.org/drawingml/2006/table">
            <a:tbl>
              <a:tblPr/>
              <a:tblGrid>
                <a:gridCol w="625506"/>
                <a:gridCol w="757818"/>
                <a:gridCol w="691662"/>
                <a:gridCol w="583404"/>
                <a:gridCol w="703691"/>
                <a:gridCol w="787890"/>
                <a:gridCol w="691662"/>
                <a:gridCol w="691662"/>
                <a:gridCol w="691662"/>
                <a:gridCol w="691662"/>
                <a:gridCol w="691662"/>
                <a:gridCol w="757823"/>
                <a:gridCol w="625501"/>
              </a:tblGrid>
              <a:tr h="255147"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2b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Batch4a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All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4.06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16.79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14.08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9.81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15.99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11.23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7.53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8.96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11.87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10.97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6.91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13.03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9984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Acylcar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7.56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28.30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21.96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20.43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16.85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15.07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14.60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28.54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LPCs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22.89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19.02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14.80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20.38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15.58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10.15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15.48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8.34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20.09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PCs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5.43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16.77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13.05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9.18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14.92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7.48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8.87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12.26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10.43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13.66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TGs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14.04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8.61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16.38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10.29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11.93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6.54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22.14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18.41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15.91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21.16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12.49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23.50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21.64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19.16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17.55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21.86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12.82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10.33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9.54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24.11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22.17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22.08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18.58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16.90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29.31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9.13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8.39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6.13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11.27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DAG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7.44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20.09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19.36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29.11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18.78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19.01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20.40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43.03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6200" y="33867"/>
            <a:ext cx="2592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Raw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Peak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Height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RSD (%)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3440668"/>
            <a:ext cx="2338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Concentration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RSD (%)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57600"/>
            <a:ext cx="9144000" cy="233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r="12038"/>
          <a:stretch>
            <a:fillRect/>
          </a:stretch>
        </p:blipFill>
        <p:spPr bwMode="auto">
          <a:xfrm>
            <a:off x="0" y="914400"/>
            <a:ext cx="883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>
          <a:xfrm flipV="1">
            <a:off x="13687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783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5879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451573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643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9501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578085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187685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9219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607777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82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B1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40263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057400" y="3963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B2a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19400" y="38494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B2b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18344" y="37878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B2c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08311" y="37662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B3a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23845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B3c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687128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B4a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315200" y="3694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B4b</a:t>
            </a:r>
            <a:endParaRPr lang="en-US" sz="1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099778" y="365339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</a:t>
            </a:r>
            <a:endParaRPr lang="en-US" sz="1200" b="1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684469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44656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B3b</a:t>
            </a:r>
            <a:endParaRPr lang="en-US" sz="1200" b="1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314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Raw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peak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height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sum</a:t>
            </a:r>
            <a:r>
              <a:rPr lang="es-ES" b="1" dirty="0" smtClean="0">
                <a:solidFill>
                  <a:srgbClr val="FF0000"/>
                </a:solidFill>
              </a:rPr>
              <a:t> of </a:t>
            </a:r>
            <a:r>
              <a:rPr lang="es-ES" b="1" dirty="0" err="1" smtClean="0">
                <a:solidFill>
                  <a:srgbClr val="FF0000"/>
                </a:solidFill>
              </a:rPr>
              <a:t>all</a:t>
            </a:r>
            <a:r>
              <a:rPr lang="es-ES" b="1" dirty="0" smtClean="0">
                <a:solidFill>
                  <a:srgbClr val="FF0000"/>
                </a:solidFill>
              </a:rPr>
              <a:t> PCs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0" y="3200400"/>
            <a:ext cx="2911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Concentration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sum</a:t>
            </a:r>
            <a:r>
              <a:rPr lang="es-ES" b="1" dirty="0" smtClean="0">
                <a:solidFill>
                  <a:srgbClr val="FF0000"/>
                </a:solidFill>
              </a:rPr>
              <a:t> of </a:t>
            </a:r>
            <a:r>
              <a:rPr lang="es-ES" b="1" dirty="0" err="1" smtClean="0">
                <a:solidFill>
                  <a:srgbClr val="FF0000"/>
                </a:solidFill>
              </a:rPr>
              <a:t>all</a:t>
            </a:r>
            <a:r>
              <a:rPr lang="es-ES" b="1" dirty="0" smtClean="0">
                <a:solidFill>
                  <a:srgbClr val="FF0000"/>
                </a:solidFill>
              </a:rPr>
              <a:t> PCs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5384799" y="4038600"/>
            <a:ext cx="3048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489905" y="228600"/>
            <a:ext cx="8654095" cy="400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" y="838200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PC ISTD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2057400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PC 32:0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3276600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PC 34:2</a:t>
            </a:r>
            <a:endParaRPr lang="en-US" dirty="0"/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495800"/>
            <a:ext cx="3581400" cy="215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403532"/>
            <a:ext cx="3822700" cy="2302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725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43000"/>
            <a:ext cx="26670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26670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2286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Coelution</a:t>
            </a:r>
            <a:r>
              <a:rPr lang="en-US" dirty="0" smtClean="0"/>
              <a:t> affected sensitivity and mass accuracy in those samples.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5638800"/>
            <a:ext cx="12954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Mass error</a:t>
            </a:r>
          </a:p>
          <a:p>
            <a:pPr algn="ctr"/>
            <a:r>
              <a:rPr lang="en-US" dirty="0" smtClean="0"/>
              <a:t>2.6 </a:t>
            </a:r>
            <a:r>
              <a:rPr lang="en-US" dirty="0" err="1" smtClean="0"/>
              <a:t>mDa</a:t>
            </a:r>
            <a:endParaRPr lang="en-US" dirty="0" smtClean="0"/>
          </a:p>
          <a:p>
            <a:pPr algn="ctr"/>
            <a:r>
              <a:rPr lang="en-US" dirty="0" smtClean="0"/>
              <a:t>4 </a:t>
            </a:r>
            <a:r>
              <a:rPr lang="en-US" dirty="0" err="1" smtClean="0"/>
              <a:t>ppm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5706070"/>
            <a:ext cx="13716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Mass error</a:t>
            </a:r>
          </a:p>
          <a:p>
            <a:pPr algn="ctr"/>
            <a:r>
              <a:rPr lang="en-US" dirty="0" smtClean="0"/>
              <a:t>14.6 </a:t>
            </a:r>
            <a:r>
              <a:rPr lang="en-US" dirty="0" err="1" smtClean="0"/>
              <a:t>mDa</a:t>
            </a:r>
            <a:endParaRPr lang="en-US" dirty="0" smtClean="0"/>
          </a:p>
          <a:p>
            <a:pPr algn="ctr"/>
            <a:r>
              <a:rPr lang="en-US" dirty="0" smtClean="0"/>
              <a:t>22.9 </a:t>
            </a:r>
            <a:r>
              <a:rPr lang="en-US" dirty="0" err="1" smtClean="0"/>
              <a:t>ppm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447800" y="762000"/>
            <a:ext cx="190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B3b ISTD PC QC25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762000"/>
            <a:ext cx="190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B3b ISTD PC QC26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 r="11511"/>
          <a:stretch>
            <a:fillRect/>
          </a:stretch>
        </p:blipFill>
        <p:spPr bwMode="auto">
          <a:xfrm>
            <a:off x="0" y="685800"/>
            <a:ext cx="8915400" cy="249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310"/>
            <a:ext cx="9144000" cy="233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1261533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9050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146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78196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910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768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443133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14308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8486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344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B1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40263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3963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B2a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38494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B2b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542144" y="37878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B2c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419600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B3a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791200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B3c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610928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B4a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3694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B4b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001000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B3</a:t>
            </a:r>
            <a:endParaRPr lang="en-US" sz="12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611092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68456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B3b</a:t>
            </a:r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313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Raw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peak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height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sum</a:t>
            </a:r>
            <a:r>
              <a:rPr lang="es-ES" b="1" dirty="0" smtClean="0">
                <a:solidFill>
                  <a:srgbClr val="FF0000"/>
                </a:solidFill>
              </a:rPr>
              <a:t> of </a:t>
            </a:r>
            <a:r>
              <a:rPr lang="es-ES" b="1" dirty="0" err="1" smtClean="0">
                <a:solidFill>
                  <a:srgbClr val="FF0000"/>
                </a:solidFill>
              </a:rPr>
              <a:t>all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PEs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0" y="3200400"/>
            <a:ext cx="2902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Concentration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sum</a:t>
            </a:r>
            <a:r>
              <a:rPr lang="es-ES" b="1" dirty="0" smtClean="0">
                <a:solidFill>
                  <a:srgbClr val="FF0000"/>
                </a:solidFill>
              </a:rPr>
              <a:t> of </a:t>
            </a:r>
            <a:r>
              <a:rPr lang="es-ES" b="1" dirty="0" err="1" smtClean="0">
                <a:solidFill>
                  <a:srgbClr val="FF0000"/>
                </a:solidFill>
              </a:rPr>
              <a:t>all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04800"/>
            <a:ext cx="8001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TAKE HOME NOTES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en-US" dirty="0" smtClean="0"/>
              <a:t>LC-MS methodology, troubleshooting and method development: Lipid Analysis</a:t>
            </a:r>
          </a:p>
          <a:p>
            <a:pPr algn="just">
              <a:buFontTx/>
              <a:buChar char="-"/>
            </a:pPr>
            <a:endParaRPr lang="en-US" dirty="0" smtClean="0"/>
          </a:p>
          <a:p>
            <a:pPr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en-US" dirty="0" smtClean="0"/>
              <a:t>Important considerations in long-term and large-scale studies, specially in terms of sample organization, treatment, analysis and data evaluation.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en-US" dirty="0" smtClean="0"/>
              <a:t>Tools and programs for processing of LC-MS data, both commercial Agilent </a:t>
            </a:r>
            <a:r>
              <a:rPr lang="en-US" dirty="0" err="1" smtClean="0"/>
              <a:t>softwares</a:t>
            </a:r>
            <a:r>
              <a:rPr lang="en-US" dirty="0" smtClean="0"/>
              <a:t> and other free available such as </a:t>
            </a:r>
            <a:r>
              <a:rPr lang="en-US" dirty="0" err="1" smtClean="0"/>
              <a:t>mzmine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US" dirty="0" smtClean="0"/>
              <a:t>Strategies and tools for </a:t>
            </a:r>
            <a:r>
              <a:rPr lang="en-US" dirty="0" err="1" smtClean="0"/>
              <a:t>metabolomics</a:t>
            </a:r>
            <a:r>
              <a:rPr lang="en-US" dirty="0" smtClean="0"/>
              <a:t> data analysis, such as network mapping</a:t>
            </a:r>
          </a:p>
          <a:p>
            <a:pPr algn="just">
              <a:buFontTx/>
              <a:buChar char="-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402374" y="152400"/>
            <a:ext cx="8665426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114800"/>
            <a:ext cx="4191000" cy="2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200" y="228600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 ISTD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2133600"/>
            <a:ext cx="9144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PE 36:5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4572000"/>
            <a:ext cx="28956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ISTD PE (PE 17:0/17:0) is suppressed in QC 10 to the end in this batch, so all the PEs at the end of the batch are overestimated compared to the ones at the beginning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7250" y="3539067"/>
          <a:ext cx="8991593" cy="3255998"/>
        </p:xfrm>
        <a:graphic>
          <a:graphicData uri="http://schemas.openxmlformats.org/drawingml/2006/table">
            <a:tbl>
              <a:tblPr/>
              <a:tblGrid>
                <a:gridCol w="691661"/>
                <a:gridCol w="691661"/>
                <a:gridCol w="691661"/>
                <a:gridCol w="691661"/>
                <a:gridCol w="691661"/>
                <a:gridCol w="732689"/>
                <a:gridCol w="650633"/>
                <a:gridCol w="691661"/>
                <a:gridCol w="691661"/>
                <a:gridCol w="691661"/>
                <a:gridCol w="691661"/>
                <a:gridCol w="697523"/>
                <a:gridCol w="685799"/>
              </a:tblGrid>
              <a:tr h="263298">
                <a:tc gridSpan="2">
                  <a:txBody>
                    <a:bodyPr/>
                    <a:lstStyle/>
                    <a:p>
                      <a:pPr algn="l" fontAlgn="b"/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b="1" i="0" u="none" strike="noStrike" dirty="0" smtClean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Batch2a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2b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Batch2c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Batch3a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Batch3b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3c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Batch4a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4b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tx1"/>
                          </a:solidFill>
                          <a:latin typeface="+mj-lt"/>
                        </a:rPr>
                        <a:t>All</a:t>
                      </a:r>
                      <a:endParaRPr lang="es-ES" sz="1400" b="1" i="0" u="none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4.21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3.75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4.45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3.59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6.87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5.14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3.06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5.61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3.84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4.56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3.07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10.86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510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Acylcar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16.92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8.93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10.34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7.65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9.69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LPCs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2.70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9.80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6.90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PCs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8.35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5.44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26.63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7.84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4.30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TGs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13.39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36.97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18.15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59.67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11.70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82.35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4.94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7.95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25.05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6.59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3.52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5.27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8.16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5.44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8.04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9.39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9.31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14.85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24.01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17.77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12.93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12.33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4.35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8.71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10.21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6.08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9.23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5.80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5.06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4.68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5.58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11.68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719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DAG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23.28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6.29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11.42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27.86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6.29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31.98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7241" y="381000"/>
          <a:ext cx="8991605" cy="3021454"/>
        </p:xfrm>
        <a:graphic>
          <a:graphicData uri="http://schemas.openxmlformats.org/drawingml/2006/table">
            <a:tbl>
              <a:tblPr/>
              <a:tblGrid>
                <a:gridCol w="625506"/>
                <a:gridCol w="757818"/>
                <a:gridCol w="691662"/>
                <a:gridCol w="583404"/>
                <a:gridCol w="703691"/>
                <a:gridCol w="787890"/>
                <a:gridCol w="691662"/>
                <a:gridCol w="691662"/>
                <a:gridCol w="691662"/>
                <a:gridCol w="691662"/>
                <a:gridCol w="691662"/>
                <a:gridCol w="757823"/>
                <a:gridCol w="625501"/>
              </a:tblGrid>
              <a:tr h="255147"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2b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3c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Batch4a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4b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All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4.06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16.79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14.08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9.81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15.99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11.23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7.53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8.96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11.87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10.97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6.91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</a:rPr>
                        <a:t>13.03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9984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Acylcar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7.56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28.30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21.96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17.79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20.43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16.85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15.07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14.60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28.54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LPCs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22.89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19.02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14.80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20.38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15.58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10.15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15.48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16.46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8.34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20.09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PCs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5.43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16.77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13.05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9.18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14.92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7.48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8.87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12.26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10.43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13.66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TGs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3.63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14.04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8.61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16.38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10.29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11.93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6.54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22.14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18.41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15.91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21.16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10.76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12.49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16.14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23.50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21.64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19.16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17.55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21.86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16.22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13.53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16.45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12.82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10.33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24.89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9.54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24.11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22.17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22.08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11.24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18.58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16.90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11.32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29.31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9.13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8.39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6.13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6.74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11.27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14.96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147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DAG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7.44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20.81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20.09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19.36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29.11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11.50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18.78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19.01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20.40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11.85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43.03</a:t>
                      </a:r>
                    </a:p>
                  </a:txBody>
                  <a:tcPr marL="6804" marR="6804" marT="68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6200" y="33867"/>
            <a:ext cx="2592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Raw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Peak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Height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RSD (%)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3440668"/>
            <a:ext cx="2338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</a:rPr>
              <a:t>Concentration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</a:rPr>
              <a:t> RSD (%)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3048000"/>
            <a:ext cx="777240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Batch normalization is done dividing each variable by the batch average and multiplying by the total average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233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33800"/>
            <a:ext cx="9144000" cy="257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12954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9050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146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78196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910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768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504708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14308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8486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344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" y="4088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B1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40263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3963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38494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B2b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42144" y="37878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B2c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374444" y="381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B3a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825067" y="365339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B3c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10928" y="3540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B4a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272867" y="35813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B4b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001000" y="365339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</a:t>
            </a:r>
            <a:endParaRPr lang="en-US" sz="1200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611092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57167" y="37662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B3b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2779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before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3276600"/>
            <a:ext cx="261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after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02390"/>
            <a:ext cx="9144000" cy="257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62110"/>
            <a:ext cx="9144000" cy="233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" name="Straight Connector 3"/>
          <p:cNvCxnSpPr/>
          <p:nvPr/>
        </p:nvCxnSpPr>
        <p:spPr>
          <a:xfrm flipV="1">
            <a:off x="1295400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905000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514600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378196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87984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53000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504708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114308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848600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534400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8200" y="5603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B1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54299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034822" y="55314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19400" y="56429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B2b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618344" y="55813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B2c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495800" y="5334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B3a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867400" y="5334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B3c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87128" y="5334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B4a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315200" y="5487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B4b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077200" y="5334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</a:t>
            </a:r>
            <a:endParaRPr lang="en-US" sz="1200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611092" y="838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44656" y="5334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B3b</a:t>
            </a:r>
            <a:endParaRPr lang="en-US" sz="1200" b="1" dirty="0"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2779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before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0" y="3276600"/>
            <a:ext cx="261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after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6135469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Batch normalization is done dividing each variable by the batch average and multiplying by the total average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8603" y="139500"/>
          <a:ext cx="8686798" cy="5731600"/>
        </p:xfrm>
        <a:graphic>
          <a:graphicData uri="http://schemas.openxmlformats.org/drawingml/2006/table">
            <a:tbl>
              <a:tblPr/>
              <a:tblGrid>
                <a:gridCol w="664564"/>
                <a:gridCol w="664564"/>
                <a:gridCol w="664564"/>
                <a:gridCol w="664564"/>
                <a:gridCol w="664564"/>
                <a:gridCol w="735773"/>
                <a:gridCol w="617093"/>
                <a:gridCol w="640824"/>
                <a:gridCol w="664564"/>
                <a:gridCol w="664564"/>
                <a:gridCol w="664564"/>
                <a:gridCol w="759504"/>
                <a:gridCol w="617092"/>
              </a:tblGrid>
              <a:tr h="194608">
                <a:tc>
                  <a:txBody>
                    <a:bodyPr/>
                    <a:lstStyle/>
                    <a:p>
                      <a:pPr algn="ctr" fontAlgn="b"/>
                      <a:endParaRPr lang="es-ES" sz="14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Batch2a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2b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Batch2c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Batch3a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Batch3b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3c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Batch4a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4b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All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4.21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3.75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4.45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3.59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5.14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5.61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3.84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3.07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10.95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46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Acylcarn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16.92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8.93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10.34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10.50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7.65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9.69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7.45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25.64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LPCs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4.76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12.89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2.70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5.89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4.67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6.90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8.83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15.54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PCs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7.79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8.63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9.86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8.35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5.44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26.63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7.84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11.89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4.30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18.04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TGs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13.39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36.97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18.15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59.67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17.50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11.70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7.24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16.63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15.25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16.50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10.45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81.67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1.53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6.89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5.63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4.96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11.26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11.86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4.94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7.95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8.83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11.46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4.46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24.82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3.47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6.59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3.52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5.27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8.16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5.44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8.04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9.39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9.31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5.79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14.98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24.01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3.76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17.77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12.93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12.33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4.35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8.71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10.21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6.53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20.81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6.08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9.23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5.80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5.06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7.74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4.68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5.58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4.53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11.79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DAG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3.65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9.97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12.81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15.24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23.28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6.29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11.42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27.86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9.63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6.29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31.61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608">
                <a:tc>
                  <a:txBody>
                    <a:bodyPr/>
                    <a:lstStyle/>
                    <a:p>
                      <a:pPr algn="ctr" rtl="0" fontAlgn="b"/>
                      <a:endParaRPr lang="es-ES" sz="1400" b="1" i="0" u="none" strike="noStrike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Batch2a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2b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Batch2c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Batch3a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Batch3b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3c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Batch4a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4b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All</a:t>
                      </a:r>
                      <a:r>
                        <a:rPr lang="es-ES" sz="1400" b="1" i="0" u="none" strike="noStrike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4.85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5.75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5.12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6.31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5.38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3.14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5.78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4.02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4.53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3.24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468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Acylcarn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3.56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16.88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4.02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8.95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10.34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10.51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7.66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6.68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9.71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7.46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9.03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LPCs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4.82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12.39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2.72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8.64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9.84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4.64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6.90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8.81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3.98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7.35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PCs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7.30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8.35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8.93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11.16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9.83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10.43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5.41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26.36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7.85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12.17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11.34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TGs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13.69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37.66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17.27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60.13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16.34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11.73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7.23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16.48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15.32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16.37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10.44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24.28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SM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6.77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5.77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5.02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11.17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11.93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4.96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7.88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9.08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11.50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4.46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8.04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Cer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4.25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6.96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3.43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6.06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8.56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8.39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5.37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8.14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9.42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8.60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7.04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8.52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Calibri"/>
                        </a:rPr>
                        <a:t>24.00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3.73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17.80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12.92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12.36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4.35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8.71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10.21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6.54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11.90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7.23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6.10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9.34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5.90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7.18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5.87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4.98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7.79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4.66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5.51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4.52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6.30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342">
                <a:tc>
                  <a:txBody>
                    <a:bodyPr/>
                    <a:lstStyle/>
                    <a:p>
                      <a:pPr algn="l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DAG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2.96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9.01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8.34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12.93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16.41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22.43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6.86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11.53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9C0006"/>
                          </a:solidFill>
                          <a:latin typeface="Calibri"/>
                        </a:rPr>
                        <a:t>24.52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9.92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6.49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13.84</a:t>
                      </a:r>
                    </a:p>
                  </a:txBody>
                  <a:tcPr marL="7304" marR="7304" marT="730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0"/>
            <a:ext cx="4621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s-ES" b="1" dirty="0" err="1" smtClean="0">
                <a:solidFill>
                  <a:srgbClr val="FF0000"/>
                </a:solidFill>
              </a:rPr>
              <a:t>Concentration</a:t>
            </a:r>
            <a:r>
              <a:rPr lang="es-ES" b="1" dirty="0" smtClean="0">
                <a:solidFill>
                  <a:srgbClr val="FF0000"/>
                </a:solidFill>
              </a:rPr>
              <a:t> RSD </a:t>
            </a:r>
            <a:r>
              <a:rPr lang="es-ES" b="1" dirty="0" err="1" smtClean="0">
                <a:solidFill>
                  <a:srgbClr val="FF0000"/>
                </a:solidFill>
              </a:rPr>
              <a:t>before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971800"/>
            <a:ext cx="4456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s-ES" b="1" dirty="0" err="1" smtClean="0">
                <a:solidFill>
                  <a:srgbClr val="FF0000"/>
                </a:solidFill>
              </a:rPr>
              <a:t>Concentration</a:t>
            </a:r>
            <a:r>
              <a:rPr lang="es-ES" b="1" dirty="0" smtClean="0">
                <a:solidFill>
                  <a:srgbClr val="FF0000"/>
                </a:solidFill>
              </a:rPr>
              <a:t> RSD </a:t>
            </a:r>
            <a:r>
              <a:rPr lang="es-ES" b="1" dirty="0" err="1" smtClean="0">
                <a:solidFill>
                  <a:srgbClr val="FF0000"/>
                </a:solidFill>
              </a:rPr>
              <a:t>after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s-E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233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29000"/>
            <a:ext cx="9144000" cy="257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12954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0574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6670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78196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910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768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504708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114308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8486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534400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0" y="4850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B1</a:t>
            </a:r>
            <a:endParaRPr 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47800" y="47883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81200" y="4725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B2a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46114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B2b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542144" y="45498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B2c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419600" y="4302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B3a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791200" y="4302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B3c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10928" y="4302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B4a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239000" y="4456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B4b</a:t>
            </a:r>
            <a:endParaRPr 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001000" y="4302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</a:t>
            </a:r>
            <a:endParaRPr lang="en-US" sz="1200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611092" y="457200"/>
            <a:ext cx="0" cy="5867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68456" y="4302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B3b</a:t>
            </a:r>
            <a:endParaRPr lang="en-US" sz="1200" b="1" dirty="0"/>
          </a:p>
        </p:txBody>
      </p:sp>
      <p:sp>
        <p:nvSpPr>
          <p:cNvPr id="28" name="Rectangle 27"/>
          <p:cNvSpPr/>
          <p:nvPr/>
        </p:nvSpPr>
        <p:spPr>
          <a:xfrm>
            <a:off x="0" y="0"/>
            <a:ext cx="2779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before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3048000"/>
            <a:ext cx="2615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rgbClr val="FF0000"/>
                </a:solidFill>
              </a:rPr>
              <a:t>after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Batch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normalization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52400" y="838200"/>
          <a:ext cx="8839197" cy="548640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20756"/>
                <a:gridCol w="578761"/>
                <a:gridCol w="540300"/>
                <a:gridCol w="679938"/>
                <a:gridCol w="709245"/>
                <a:gridCol w="650631"/>
                <a:gridCol w="679938"/>
                <a:gridCol w="679938"/>
                <a:gridCol w="679938"/>
                <a:gridCol w="679938"/>
                <a:gridCol w="744417"/>
                <a:gridCol w="615459"/>
                <a:gridCol w="679938"/>
              </a:tblGrid>
              <a:tr h="578000">
                <a:tc>
                  <a:txBody>
                    <a:bodyPr/>
                    <a:lstStyle/>
                    <a:p>
                      <a:pPr algn="ctr" fontAlgn="b"/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Batch1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Batch2a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2b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Batch2c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Batch3a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Batch3b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3c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Batch4a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Batch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4b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Batch3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All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1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batches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304" marR="7304" marT="7304" marB="0" anchor="b"/>
                </a:tc>
              </a:tr>
              <a:tr h="479147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Raw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height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+mj-lt"/>
                        </a:rPr>
                        <a:t>3.63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15.74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8.61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16.38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12.22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6.83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8.86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11.24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10.29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6.96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14.04</a:t>
                      </a:r>
                    </a:p>
                  </a:txBody>
                  <a:tcPr marL="6804" marR="6804" marT="68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11.93</a:t>
                      </a:r>
                    </a:p>
                  </a:txBody>
                  <a:tcPr marL="6804" marR="6804" marT="6804" marB="0" anchor="b"/>
                </a:tc>
              </a:tr>
              <a:tr h="56827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by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total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sum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3.95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1.97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2.19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2.43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1.18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2.44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1.26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1.30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2.07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7.09</a:t>
                      </a:r>
                    </a:p>
                  </a:txBody>
                  <a:tcPr marL="0" marR="0" marT="0" marB="0" anchor="b"/>
                </a:tc>
              </a:tr>
              <a:tr h="568273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TG ISTD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13.39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solidFill>
                            <a:srgbClr val="FF0000"/>
                          </a:solidFill>
                          <a:latin typeface="+mj-lt"/>
                        </a:rPr>
                        <a:t>36.97</a:t>
                      </a:r>
                      <a:endParaRPr lang="es-ES" sz="1400" b="0" i="0" u="none" strike="noStrike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solidFill>
                            <a:srgbClr val="FF0000"/>
                          </a:solidFill>
                          <a:latin typeface="+mj-lt"/>
                        </a:rPr>
                        <a:t>59.67</a:t>
                      </a:r>
                      <a:endParaRPr lang="es-ES" sz="1400" b="0" i="0" u="none" strike="noStrike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17.5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11.7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7.24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16.63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15.25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16.5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10.45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latin typeface="+mj-lt"/>
                        </a:rPr>
                        <a:t>18.15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u="none" strike="noStrike" dirty="0">
                          <a:solidFill>
                            <a:srgbClr val="FF0000"/>
                          </a:solidFill>
                          <a:latin typeface="+mj-lt"/>
                        </a:rPr>
                        <a:t>81.67</a:t>
                      </a:r>
                      <a:endParaRPr lang="es-ES" sz="1400" b="0" i="0" u="none" strike="noStrike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</a:tr>
              <a:tr h="56827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TG-BN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13.69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+mj-lt"/>
                        </a:rPr>
                        <a:t>37.66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+mj-lt"/>
                        </a:rPr>
                        <a:t>60.13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16.34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11.73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7.23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16.48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15.32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16.37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10.44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17.27</a:t>
                      </a:r>
                    </a:p>
                  </a:txBody>
                  <a:tcPr marL="7304" marR="7304" marT="730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+mj-lt"/>
                        </a:rPr>
                        <a:t>24.28</a:t>
                      </a:r>
                    </a:p>
                  </a:txBody>
                  <a:tcPr marL="7304" marR="7304" marT="7304" marB="0" anchor="b"/>
                </a:tc>
              </a:tr>
              <a:tr h="56827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DG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7.29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13.30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9.50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14.93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15.83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9.71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+mj-lt"/>
                        </a:rPr>
                        <a:t>28.49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18.78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10.22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+mj-lt"/>
                        </a:rPr>
                        <a:t>24.54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9C0006"/>
                          </a:solidFill>
                          <a:latin typeface="+mj-lt"/>
                        </a:rPr>
                        <a:t>28.87</a:t>
                      </a:r>
                    </a:p>
                  </a:txBody>
                  <a:tcPr marL="0" marR="0" marT="0" marB="0" anchor="b"/>
                </a:tc>
              </a:tr>
              <a:tr h="718721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DG-BN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7.24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13.42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10.72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15.00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15.81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16.03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9.78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0000"/>
                          </a:solidFill>
                          <a:latin typeface="+mj-lt"/>
                        </a:rPr>
                        <a:t>28.46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18.58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10.10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 smtClean="0">
                          <a:solidFill>
                            <a:srgbClr val="FF0000"/>
                          </a:solidFill>
                          <a:latin typeface="+mj-lt"/>
                        </a:rPr>
                        <a:t>24.12</a:t>
                      </a:r>
                      <a:endParaRPr lang="es-ES" sz="1400" b="0" i="0" u="none" strike="noStrike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17.58</a:t>
                      </a:r>
                    </a:p>
                  </a:txBody>
                  <a:tcPr marL="0" marR="0" marT="0" marB="0" anchor="b"/>
                </a:tc>
              </a:tr>
              <a:tr h="718721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CE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14.01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13.74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9.90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9.52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5.78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14.05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9.07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11.40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10.99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35.25</a:t>
                      </a:r>
                    </a:p>
                  </a:txBody>
                  <a:tcPr marL="0" marR="0" marT="0" marB="0" anchor="b"/>
                </a:tc>
              </a:tr>
              <a:tr h="718721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Normalized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s-E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s-E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CE -BN</a:t>
                      </a:r>
                      <a:endParaRPr lang="es-E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14.15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13.50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11.33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10.00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5.80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14.07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9.22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11.31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7.87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10.93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10.73</a:t>
                      </a: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228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RSD of the sum of all TGs using different normalization approaches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64770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BN-Batch Normalized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480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475125"/>
            <a:ext cx="830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en-US" sz="2000" dirty="0" smtClean="0"/>
              <a:t>A fast LC/MS and robust method for untargeted </a:t>
            </a:r>
            <a:r>
              <a:rPr lang="en-US" sz="2000" dirty="0" err="1" smtClean="0"/>
              <a:t>lipidomics</a:t>
            </a:r>
            <a:r>
              <a:rPr lang="en-US" sz="2000" dirty="0" smtClean="0"/>
              <a:t> with a throughput of 15 minutes per sample.</a:t>
            </a:r>
          </a:p>
          <a:p>
            <a:pPr algn="just">
              <a:buFontTx/>
              <a:buChar char="-"/>
            </a:pPr>
            <a:endParaRPr lang="en-US" sz="2000" dirty="0" smtClean="0"/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2. </a:t>
            </a:r>
            <a:r>
              <a:rPr lang="en-US" sz="2000" dirty="0" smtClean="0"/>
              <a:t>Over 4000 thousand samples have been analyzed and used for the evaluation of long term large scale studies</a:t>
            </a:r>
          </a:p>
          <a:p>
            <a:pPr algn="just">
              <a:buFontTx/>
              <a:buChar char="-"/>
            </a:pPr>
            <a:endParaRPr lang="en-US" sz="2000" dirty="0" smtClean="0"/>
          </a:p>
          <a:p>
            <a:pPr algn="just"/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en-US" sz="2000" dirty="0" smtClean="0"/>
              <a:t>Data processing is the most challenging step, from data pre-processing (normalization) to intra-batch variability. Every step needs to be carefully revised and the causes (raw data) of the variation checked.</a:t>
            </a:r>
          </a:p>
          <a:p>
            <a:pPr algn="just">
              <a:buFontTx/>
              <a:buChar char="-"/>
            </a:pPr>
            <a:endParaRPr lang="en-US" sz="2000" dirty="0" smtClean="0"/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762000" y="5130225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Paper: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A Robust and Validated High Throughput Method for Long Term and Large Scale (LOTLAS) 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Lipidomics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81000"/>
            <a:ext cx="74440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3. Tools for LC-MS Data Processing</a:t>
            </a:r>
          </a:p>
        </p:txBody>
      </p:sp>
      <p:pic>
        <p:nvPicPr>
          <p:cNvPr id="40966" name="Picture 6" descr="http://skillspipeline.com/content/uploads/2013/07/guy-too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1" y="1295400"/>
            <a:ext cx="5181599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1430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MZMINE 2.10</a:t>
            </a:r>
            <a:endParaRPr lang="es-ES" b="1" dirty="0"/>
          </a:p>
        </p:txBody>
      </p:sp>
      <p:sp>
        <p:nvSpPr>
          <p:cNvPr id="7" name="Rectangle 6"/>
          <p:cNvSpPr/>
          <p:nvPr/>
        </p:nvSpPr>
        <p:spPr>
          <a:xfrm>
            <a:off x="76200" y="76200"/>
            <a:ext cx="67403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processing: MH Quant,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mzmine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pic>
        <p:nvPicPr>
          <p:cNvPr id="29698" name="Picture 2" descr="https://encrypted-tbn1.gstatic.com/images?q=tbn:ANd9GcS93A5G-xIJe-Oi4rSY8GqRRLX5zjQCqcV1l4450MWgorJxoXAor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762000" cy="762000"/>
          </a:xfrm>
          <a:prstGeom prst="rect">
            <a:avLst/>
          </a:prstGeom>
          <a:noFill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 l="9070" t="19531" r="60998" b="23438"/>
          <a:stretch>
            <a:fillRect/>
          </a:stretch>
        </p:blipFill>
        <p:spPr bwMode="auto">
          <a:xfrm>
            <a:off x="4800600" y="838200"/>
            <a:ext cx="1295400" cy="95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81000" y="1916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Untargeted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905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Targeted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694325"/>
            <a:ext cx="8153400" cy="34778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buFontTx/>
              <a:buChar char="-"/>
            </a:pPr>
            <a:r>
              <a:rPr lang="en-US" sz="2000" dirty="0" smtClean="0"/>
              <a:t> </a:t>
            </a:r>
            <a:r>
              <a:rPr lang="en-US" sz="2000" dirty="0" err="1" smtClean="0"/>
              <a:t>Mzmine</a:t>
            </a:r>
            <a:r>
              <a:rPr lang="en-US" sz="2000" dirty="0" smtClean="0"/>
              <a:t> is less time consuming in data processing time and easier to apply.</a:t>
            </a:r>
          </a:p>
          <a:p>
            <a:pPr algn="just">
              <a:buFontTx/>
              <a:buChar char="-"/>
            </a:pPr>
            <a:endParaRPr lang="en-US" sz="2000" dirty="0" smtClean="0"/>
          </a:p>
          <a:p>
            <a:pPr algn="just">
              <a:buFontTx/>
              <a:buChar char="-"/>
            </a:pPr>
            <a:r>
              <a:rPr lang="en-US" sz="2000" dirty="0" smtClean="0"/>
              <a:t>The output of </a:t>
            </a:r>
            <a:r>
              <a:rPr lang="en-US" sz="2000" dirty="0" err="1" smtClean="0"/>
              <a:t>mzmine</a:t>
            </a:r>
            <a:r>
              <a:rPr lang="en-US" sz="2000" dirty="0" smtClean="0"/>
              <a:t> is peak height and area, while Quant’s output is much broader (concentrations , height, area, FWHM, symmetry…).</a:t>
            </a:r>
          </a:p>
          <a:p>
            <a:pPr algn="just">
              <a:buFontTx/>
              <a:buChar char="-"/>
            </a:pPr>
            <a:endParaRPr lang="en-US" sz="2000" dirty="0" smtClean="0"/>
          </a:p>
          <a:p>
            <a:pPr algn="just">
              <a:buFontTx/>
              <a:buChar char="-"/>
            </a:pPr>
            <a:r>
              <a:rPr lang="en-US" sz="2000" dirty="0" smtClean="0"/>
              <a:t> Quant does a better job in peak picking and has less missing values (and can manually integrate).</a:t>
            </a:r>
          </a:p>
          <a:p>
            <a:pPr algn="just">
              <a:buFontTx/>
              <a:buChar char="-"/>
            </a:pPr>
            <a:endParaRPr lang="en-US" sz="2000" dirty="0" smtClean="0"/>
          </a:p>
          <a:p>
            <a:pPr algn="just"/>
            <a:r>
              <a:rPr lang="en-US" sz="2000" dirty="0" smtClean="0"/>
              <a:t>- The use of ISTDs for RT correction in different batches can only be achieved with Quant  </a:t>
            </a:r>
          </a:p>
          <a:p>
            <a:pPr algn="just"/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324600" y="1143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MH QUANT 6.00</a:t>
            </a:r>
            <a:endParaRPr lang="es-E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9800" y="762000"/>
            <a:ext cx="50944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1. LC-MS: Lipid method</a:t>
            </a:r>
          </a:p>
        </p:txBody>
      </p:sp>
      <p:pic>
        <p:nvPicPr>
          <p:cNvPr id="8194" name="Picture 2" descr="http://hplccourse.com/img/colorpenci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3550" y="2004694"/>
            <a:ext cx="5734050" cy="43961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0" y="381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MZMINE 2.10</a:t>
            </a:r>
            <a:endParaRPr lang="es-ES" b="1" dirty="0"/>
          </a:p>
        </p:txBody>
      </p:sp>
      <p:pic>
        <p:nvPicPr>
          <p:cNvPr id="3" name="Picture 2" descr="https://encrypted-tbn1.gstatic.com/images?q=tbn:ANd9GcS93A5G-xIJe-Oi4rSY8GqRRLX5zjQCqcV1l4450MWgorJxoXAor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76200"/>
            <a:ext cx="762000" cy="762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0" y="1143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Untargeted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676400"/>
            <a:ext cx="82296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Raw data import (</a:t>
            </a:r>
            <a:r>
              <a:rPr lang="en-US" dirty="0" err="1" smtClean="0"/>
              <a:t>mzdata</a:t>
            </a:r>
            <a:r>
              <a:rPr lang="en-US" dirty="0" smtClean="0"/>
              <a:t> files)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Mass detection (noise threshold 2E03 counts)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Chromatogram builder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Chromatogram </a:t>
            </a:r>
            <a:r>
              <a:rPr lang="en-US" dirty="0" err="1" smtClean="0"/>
              <a:t>deconvolution</a:t>
            </a:r>
            <a:endParaRPr lang="en-US" dirty="0" smtClean="0"/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Isotopic peaks grouper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Alignment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Filtering (row and duplicate filters)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Gap-filling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Custom database search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dirty="0" smtClean="0"/>
              <a:t>Export</a:t>
            </a:r>
          </a:p>
          <a:p>
            <a:pPr>
              <a:lnSpc>
                <a:spcPct val="150000"/>
              </a:lnSpc>
              <a:buFontTx/>
              <a:buChar char="-"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52400" y="152400"/>
            <a:ext cx="3285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Mzmine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9070" t="19531" r="60998" b="23438"/>
          <a:stretch>
            <a:fillRect/>
          </a:stretch>
        </p:blipFill>
        <p:spPr bwMode="auto">
          <a:xfrm>
            <a:off x="5334000" y="152400"/>
            <a:ext cx="1295400" cy="95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0" y="457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MH QUANT 6.00</a:t>
            </a:r>
            <a:endParaRPr lang="es-ES" b="1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 r="56463" b="34375"/>
          <a:stretch>
            <a:fillRect/>
          </a:stretch>
        </p:blipFill>
        <p:spPr bwMode="auto">
          <a:xfrm>
            <a:off x="54429" y="1295400"/>
            <a:ext cx="901337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2400" y="152400"/>
            <a:ext cx="29642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76200"/>
            <a:ext cx="67403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processing: MH Quant, </a:t>
            </a:r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mzmine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762000"/>
            <a:ext cx="762000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558 compounds found in </a:t>
            </a:r>
            <a:r>
              <a:rPr lang="en-US" dirty="0" err="1" smtClean="0"/>
              <a:t>mzmine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442 compounds are annotated in MH Quant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232 were coincident between both methods (RT and </a:t>
            </a:r>
            <a:r>
              <a:rPr lang="en-US" dirty="0" err="1" smtClean="0"/>
              <a:t>mz</a:t>
            </a:r>
            <a:r>
              <a:rPr lang="en-US" dirty="0" smtClean="0"/>
              <a:t> matching)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326180"/>
            <a:ext cx="8382000" cy="307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" y="2438400"/>
            <a:ext cx="84582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/>
              <a:t>Some differences are observed in terms of peak height (average of 87% of the intensity reported by Quant related to the one reported in </a:t>
            </a:r>
            <a:r>
              <a:rPr lang="en-US" dirty="0" err="1" smtClean="0"/>
              <a:t>mzmine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FF0000"/>
                </a:solidFill>
              </a:rPr>
              <a:t>(smoothing)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67891"/>
            <a:ext cx="4114800" cy="3990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1868"/>
          <a:stretch>
            <a:fillRect/>
          </a:stretch>
        </p:blipFill>
        <p:spPr bwMode="auto">
          <a:xfrm>
            <a:off x="4148533" y="3276600"/>
            <a:ext cx="499546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rcRect l="365" r="73963"/>
          <a:stretch/>
        </p:blipFill>
        <p:spPr bwMode="auto">
          <a:xfrm>
            <a:off x="228600" y="604284"/>
            <a:ext cx="3810000" cy="221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91733" y="3276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PH:742819</a:t>
            </a:r>
            <a:endParaRPr lang="en-US" dirty="0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5" cstate="print"/>
          <a:srcRect t="5823" b="6834"/>
          <a:stretch>
            <a:fillRect/>
          </a:stretch>
        </p:blipFill>
        <p:spPr bwMode="auto">
          <a:xfrm>
            <a:off x="4343400" y="619018"/>
            <a:ext cx="2157148" cy="219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133600" y="3124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PH:1008497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48200" y="3657600"/>
            <a:ext cx="16002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LPC 18:2</a:t>
            </a:r>
          </a:p>
          <a:p>
            <a:r>
              <a:rPr lang="en-US" dirty="0" smtClean="0"/>
              <a:t>[M+H]</a:t>
            </a:r>
            <a:r>
              <a:rPr lang="en-US" baseline="30000" dirty="0" smtClean="0"/>
              <a:t>+</a:t>
            </a:r>
          </a:p>
          <a:p>
            <a:r>
              <a:rPr lang="en-US" dirty="0" smtClean="0"/>
              <a:t>m/z: 520.3395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3953470"/>
            <a:ext cx="16002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LPC 18:2</a:t>
            </a:r>
          </a:p>
          <a:p>
            <a:r>
              <a:rPr lang="en-US" dirty="0" smtClean="0"/>
              <a:t>[M+H]</a:t>
            </a:r>
            <a:r>
              <a:rPr lang="en-US" baseline="30000" dirty="0" smtClean="0"/>
              <a:t>+</a:t>
            </a:r>
          </a:p>
          <a:p>
            <a:r>
              <a:rPr lang="en-US" dirty="0" smtClean="0"/>
              <a:t>m/z: 520.3395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05600" y="1295400"/>
            <a:ext cx="20574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Smoothing is responsible for differences in peak height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76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Differences in peak height in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</a:rPr>
              <a:t>mzmine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 and quant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5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0" name="Picture 6" descr="http://www.metaboanalyst.ca/MetaboAnalyst/resources/users/guest2894028637757611737tmp/pca_loading_0_dpi7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143000"/>
            <a:ext cx="4495800" cy="4495800"/>
          </a:xfrm>
          <a:prstGeom prst="rect">
            <a:avLst/>
          </a:prstGeom>
          <a:noFill/>
        </p:spPr>
      </p:pic>
      <p:sp>
        <p:nvSpPr>
          <p:cNvPr id="29698" name="AutoShape 2" descr="http://www.metaboanalyst.ca/MetaboAnalyst/resources/users/guest8468810052883422474tmp/pca_score2d_1_dpi7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http://www.metaboanalyst.ca/MetaboAnalyst/resources/users/guest429043799962395515tmp/pca_score2d_0_dpi7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http://www.metaboanalyst.ca/MetaboAnalyst/resources/users/guest8391785247090927891tmp/pca_loading_0_dpi7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392668"/>
            <a:ext cx="5486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smtClean="0"/>
              <a:t>PCA done in these 233 compounds (peak height)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6059269"/>
            <a:ext cx="81534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PCA accounts for the peak height differences, but the sample variance is the same using </a:t>
            </a:r>
            <a:r>
              <a:rPr lang="en-US" dirty="0" err="1" smtClean="0"/>
              <a:t>mzmine</a:t>
            </a:r>
            <a:r>
              <a:rPr lang="en-US" dirty="0" smtClean="0"/>
              <a:t> and quant</a:t>
            </a:r>
            <a:endParaRPr lang="en-US" dirty="0"/>
          </a:p>
        </p:txBody>
      </p:sp>
      <p:sp>
        <p:nvSpPr>
          <p:cNvPr id="41986" name="AutoShape 2" descr="http://www.metaboanalyst.ca/MetaboAnalyst/resources/users/guest2894028637757611737tmp/pca_score2d_0_dpi7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88" name="Picture 4" descr="http://www.metaboanalyst.ca/MetaboAnalyst/resources/users/guest2894028637757611737tmp/pca_score2d_0_dpi7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8200"/>
            <a:ext cx="51054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4800"/>
            <a:ext cx="868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4. Tools for Data Analysis: Network mapping</a:t>
            </a:r>
          </a:p>
        </p:txBody>
      </p:sp>
      <p:pic>
        <p:nvPicPr>
          <p:cNvPr id="33794" name="Picture 2" descr="http://24.media.tumblr.com/tumblr_lg1ahhvAeo1qgtebzo1_5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7376" y="1752600"/>
            <a:ext cx="3451024" cy="487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152400" y="0"/>
            <a:ext cx="6172200" cy="900113"/>
          </a:xfrm>
        </p:spPr>
        <p:txBody>
          <a:bodyPr/>
          <a:lstStyle/>
          <a:p>
            <a:pPr algn="l" eaLnBrk="1" hangingPunct="1"/>
            <a:r>
              <a:rPr lang="en-US" altLang="zh-CN" sz="3200" b="1" dirty="0" smtClean="0">
                <a:solidFill>
                  <a:schemeClr val="accent5">
                    <a:lumMod val="50000"/>
                  </a:schemeClr>
                </a:solidFill>
                <a:ea typeface="宋体" pitchFamily="2" charset="-122"/>
              </a:rPr>
              <a:t>Chronic heart failure study design</a:t>
            </a:r>
            <a:endParaRPr lang="zh-CN" altLang="en-US" sz="3200" b="1" dirty="0" smtClean="0">
              <a:solidFill>
                <a:schemeClr val="accent5">
                  <a:lumMod val="50000"/>
                </a:schemeClr>
              </a:solidFill>
              <a:ea typeface="宋体" pitchFamily="2" charset="-122"/>
            </a:endParaRPr>
          </a:p>
        </p:txBody>
      </p:sp>
      <p:sp>
        <p:nvSpPr>
          <p:cNvPr id="4100" name="AutoShape 24"/>
          <p:cNvSpPr>
            <a:spLocks noChangeArrowheads="1"/>
          </p:cNvSpPr>
          <p:nvPr/>
        </p:nvSpPr>
        <p:spPr bwMode="auto">
          <a:xfrm>
            <a:off x="1212850" y="1628775"/>
            <a:ext cx="5256213" cy="381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b="1">
                <a:latin typeface="Times New Roman" pitchFamily="18" charset="0"/>
                <a:ea typeface="宋体" pitchFamily="2" charset="-122"/>
              </a:rPr>
              <a:t>M, J, K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01" name="AutoShape 40"/>
          <p:cNvSpPr>
            <a:spLocks noChangeArrowheads="1"/>
          </p:cNvSpPr>
          <p:nvPr/>
        </p:nvSpPr>
        <p:spPr bwMode="auto">
          <a:xfrm>
            <a:off x="3013075" y="3357563"/>
            <a:ext cx="2020888" cy="3365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/>
            <a:r>
              <a:rPr lang="en-US" altLang="zh-CN" sz="12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Hemodynamic experiments</a:t>
            </a:r>
            <a:endParaRPr lang="zh-CN" altLang="zh-CN" sz="1200">
              <a:ea typeface="宋体" pitchFamily="2" charset="-122"/>
            </a:endParaRPr>
          </a:p>
        </p:txBody>
      </p:sp>
      <p:sp>
        <p:nvSpPr>
          <p:cNvPr id="4103" name="AutoShape 43"/>
          <p:cNvSpPr>
            <a:spLocks noChangeArrowheads="1"/>
          </p:cNvSpPr>
          <p:nvPr/>
        </p:nvSpPr>
        <p:spPr bwMode="auto">
          <a:xfrm rot="5400000">
            <a:off x="3247231" y="2564607"/>
            <a:ext cx="1223963" cy="215900"/>
          </a:xfrm>
          <a:prstGeom prst="rightArrow">
            <a:avLst>
              <a:gd name="adj1" fmla="val 50000"/>
              <a:gd name="adj2" fmla="val 210939"/>
            </a:avLst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104" name="AutoShape 52"/>
          <p:cNvSpPr>
            <a:spLocks noChangeArrowheads="1"/>
          </p:cNvSpPr>
          <p:nvPr/>
        </p:nvSpPr>
        <p:spPr bwMode="auto">
          <a:xfrm>
            <a:off x="7900988" y="2070100"/>
            <a:ext cx="636587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11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05" name="AutoShape 53"/>
          <p:cNvSpPr>
            <a:spLocks noChangeArrowheads="1"/>
          </p:cNvSpPr>
          <p:nvPr/>
        </p:nvSpPr>
        <p:spPr bwMode="auto">
          <a:xfrm>
            <a:off x="7540625" y="2997200"/>
            <a:ext cx="1152525" cy="360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/>
            <a:r>
              <a:rPr lang="en-US" altLang="zh-CN" sz="1200">
                <a:solidFill>
                  <a:srgbClr val="0070C0"/>
                </a:solidFill>
                <a:latin typeface="Times New Roman" pitchFamily="18" charset="0"/>
                <a:ea typeface="宋体" pitchFamily="2" charset="-122"/>
              </a:rPr>
              <a:t>Urine samples</a:t>
            </a:r>
            <a:endParaRPr lang="zh-CN" altLang="zh-CN" sz="1200">
              <a:ea typeface="宋体" pitchFamily="2" charset="-122"/>
            </a:endParaRPr>
          </a:p>
        </p:txBody>
      </p:sp>
      <p:sp>
        <p:nvSpPr>
          <p:cNvPr id="4106" name="AutoShape 55"/>
          <p:cNvSpPr>
            <a:spLocks noChangeArrowheads="1"/>
          </p:cNvSpPr>
          <p:nvPr/>
        </p:nvSpPr>
        <p:spPr bwMode="auto">
          <a:xfrm flipV="1">
            <a:off x="8224838" y="2565400"/>
            <a:ext cx="90487" cy="373063"/>
          </a:xfrm>
          <a:prstGeom prst="downArrow">
            <a:avLst>
              <a:gd name="adj1" fmla="val 50000"/>
              <a:gd name="adj2" fmla="val 103052"/>
            </a:avLst>
          </a:prstGeom>
          <a:solidFill>
            <a:srgbClr val="FFFFFF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vert="eaVert"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4107" name="AutoShape 57"/>
          <p:cNvSpPr>
            <a:spLocks noChangeArrowheads="1"/>
          </p:cNvSpPr>
          <p:nvPr/>
        </p:nvSpPr>
        <p:spPr bwMode="auto">
          <a:xfrm>
            <a:off x="6686550" y="1484313"/>
            <a:ext cx="1898650" cy="5048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b="1" dirty="0">
                <a:latin typeface="Times New Roman" pitchFamily="18" charset="0"/>
                <a:ea typeface="宋体" pitchFamily="2" charset="-122"/>
              </a:rPr>
              <a:t>M, My1, J, Jy1, K, Ky1 (</a:t>
            </a:r>
            <a:r>
              <a:rPr lang="en-US" altLang="zh-CN" sz="1200" b="1" dirty="0" smtClean="0">
                <a:latin typeface="Times New Roman" pitchFamily="18" charset="0"/>
                <a:ea typeface="宋体" pitchFamily="2" charset="-122"/>
              </a:rPr>
              <a:t>n=8)</a:t>
            </a:r>
            <a:endParaRPr lang="zh-CN" altLang="zh-CN" dirty="0">
              <a:ea typeface="宋体" pitchFamily="2" charset="-122"/>
            </a:endParaRPr>
          </a:p>
        </p:txBody>
      </p:sp>
      <p:sp>
        <p:nvSpPr>
          <p:cNvPr id="4108" name="AutoShape 72"/>
          <p:cNvSpPr>
            <a:spLocks noChangeArrowheads="1"/>
          </p:cNvSpPr>
          <p:nvPr/>
        </p:nvSpPr>
        <p:spPr bwMode="auto">
          <a:xfrm>
            <a:off x="1676400" y="4648200"/>
            <a:ext cx="5562600" cy="1447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400" b="1" dirty="0">
                <a:latin typeface="Times New Roman" pitchFamily="18" charset="0"/>
                <a:ea typeface="宋体" pitchFamily="2" charset="-122"/>
              </a:rPr>
              <a:t>Surgery group, (M); S-treated (My1); S-non-treated (M)</a:t>
            </a:r>
          </a:p>
          <a:p>
            <a:pPr algn="ctr"/>
            <a:endParaRPr lang="en-US" altLang="zh-CN" sz="1400" b="1" dirty="0"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lang="en-US" altLang="zh-CN" sz="1400" b="1" dirty="0">
                <a:latin typeface="Times New Roman" pitchFamily="18" charset="0"/>
                <a:ea typeface="宋体" pitchFamily="2" charset="-122"/>
              </a:rPr>
              <a:t>Sham-Surgery group (J); SS-treated (Jy1);</a:t>
            </a:r>
            <a:r>
              <a:rPr lang="en-US" altLang="zh-CN" sz="1400" b="1" dirty="0">
                <a:ea typeface="宋体" pitchFamily="2" charset="-122"/>
              </a:rPr>
              <a:t> </a:t>
            </a:r>
            <a:r>
              <a:rPr lang="en-US" altLang="zh-CN" sz="1400" b="1" dirty="0">
                <a:latin typeface="Times New Roman" pitchFamily="18" charset="0"/>
                <a:ea typeface="宋体" pitchFamily="2" charset="-122"/>
              </a:rPr>
              <a:t>SS-non-treated (J)</a:t>
            </a:r>
          </a:p>
          <a:p>
            <a:pPr algn="ctr"/>
            <a:endParaRPr lang="en-US" altLang="zh-CN" sz="1400" b="1" dirty="0">
              <a:latin typeface="Times New Roman" pitchFamily="18" charset="0"/>
              <a:ea typeface="宋体" pitchFamily="2" charset="-122"/>
            </a:endParaRPr>
          </a:p>
          <a:p>
            <a:pPr algn="ctr"/>
            <a:r>
              <a:rPr lang="en-US" altLang="zh-CN" sz="1400" b="1" dirty="0">
                <a:latin typeface="Times New Roman" pitchFamily="18" charset="0"/>
                <a:ea typeface="宋体" pitchFamily="2" charset="-122"/>
              </a:rPr>
              <a:t>Control group (K); C-treated (Ky1);C-non-treated (K</a:t>
            </a:r>
            <a:r>
              <a:rPr lang="en-US" altLang="zh-CN" sz="1400" b="1" dirty="0" smtClean="0">
                <a:latin typeface="Times New Roman" pitchFamily="18" charset="0"/>
                <a:ea typeface="宋体" pitchFamily="2" charset="-122"/>
              </a:rPr>
              <a:t>)</a:t>
            </a:r>
            <a:endParaRPr lang="en-US" altLang="zh-CN" sz="1400" b="1" dirty="0">
              <a:latin typeface="Times New Roman" pitchFamily="18" charset="0"/>
              <a:ea typeface="宋体" pitchFamily="2" charset="-122"/>
            </a:endParaRPr>
          </a:p>
          <a:p>
            <a:pPr algn="ctr"/>
            <a:endParaRPr lang="zh-CN" altLang="zh-CN" sz="1400" dirty="0">
              <a:ea typeface="宋体" pitchFamily="2" charset="-122"/>
            </a:endParaRPr>
          </a:p>
        </p:txBody>
      </p:sp>
      <p:sp>
        <p:nvSpPr>
          <p:cNvPr id="4109" name="AutoShape 24"/>
          <p:cNvSpPr>
            <a:spLocks noChangeArrowheads="1"/>
          </p:cNvSpPr>
          <p:nvPr/>
        </p:nvSpPr>
        <p:spPr bwMode="auto">
          <a:xfrm>
            <a:off x="403225" y="909638"/>
            <a:ext cx="1368425" cy="381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b="1">
                <a:latin typeface="Times New Roman" pitchFamily="18" charset="0"/>
                <a:ea typeface="宋体" pitchFamily="2" charset="-122"/>
              </a:rPr>
              <a:t>Surgery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10" name="AutoShape 24"/>
          <p:cNvSpPr>
            <a:spLocks noChangeArrowheads="1"/>
          </p:cNvSpPr>
          <p:nvPr/>
        </p:nvSpPr>
        <p:spPr bwMode="auto">
          <a:xfrm>
            <a:off x="5894388" y="836613"/>
            <a:ext cx="1366837" cy="5048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b="1">
                <a:latin typeface="Times New Roman" pitchFamily="18" charset="0"/>
                <a:ea typeface="宋体" pitchFamily="2" charset="-122"/>
              </a:rPr>
              <a:t>Shenfu decoction treatment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11" name="AutoShape 24"/>
          <p:cNvSpPr>
            <a:spLocks noChangeArrowheads="1"/>
          </p:cNvSpPr>
          <p:nvPr/>
        </p:nvSpPr>
        <p:spPr bwMode="auto">
          <a:xfrm>
            <a:off x="304800" y="2087563"/>
            <a:ext cx="720725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200" b="1">
                <a:latin typeface="Times New Roman" pitchFamily="18" charset="0"/>
                <a:ea typeface="宋体" pitchFamily="2" charset="-122"/>
              </a:rPr>
              <a:t>Weeks</a:t>
            </a:r>
          </a:p>
        </p:txBody>
      </p:sp>
      <p:sp>
        <p:nvSpPr>
          <p:cNvPr id="66" name="Up-Down Arrow 65"/>
          <p:cNvSpPr/>
          <p:nvPr/>
        </p:nvSpPr>
        <p:spPr>
          <a:xfrm>
            <a:off x="1006475" y="1341438"/>
            <a:ext cx="196850" cy="1944687"/>
          </a:xfrm>
          <a:prstGeom prst="upDownArrow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4113" name="AutoShape 40"/>
          <p:cNvSpPr>
            <a:spLocks noChangeArrowheads="1"/>
          </p:cNvSpPr>
          <p:nvPr/>
        </p:nvSpPr>
        <p:spPr bwMode="auto">
          <a:xfrm>
            <a:off x="5461000" y="3357563"/>
            <a:ext cx="2020888" cy="3365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/>
            <a:r>
              <a:rPr lang="en-US" altLang="zh-CN" sz="12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Hemodynamic experiments</a:t>
            </a:r>
            <a:endParaRPr lang="zh-CN" altLang="zh-CN" sz="1200">
              <a:ea typeface="宋体" pitchFamily="2" charset="-122"/>
            </a:endParaRPr>
          </a:p>
        </p:txBody>
      </p:sp>
      <p:sp>
        <p:nvSpPr>
          <p:cNvPr id="4115" name="AutoShape 52"/>
          <p:cNvSpPr>
            <a:spLocks noChangeArrowheads="1"/>
          </p:cNvSpPr>
          <p:nvPr/>
        </p:nvSpPr>
        <p:spPr bwMode="auto">
          <a:xfrm>
            <a:off x="7265988" y="2070100"/>
            <a:ext cx="635000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10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16" name="AutoShape 52"/>
          <p:cNvSpPr>
            <a:spLocks noChangeArrowheads="1"/>
          </p:cNvSpPr>
          <p:nvPr/>
        </p:nvSpPr>
        <p:spPr bwMode="auto">
          <a:xfrm>
            <a:off x="6632575" y="2070100"/>
            <a:ext cx="635000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9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17" name="AutoShape 52"/>
          <p:cNvSpPr>
            <a:spLocks noChangeArrowheads="1"/>
          </p:cNvSpPr>
          <p:nvPr/>
        </p:nvSpPr>
        <p:spPr bwMode="auto">
          <a:xfrm>
            <a:off x="5848350" y="2060575"/>
            <a:ext cx="636588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8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18" name="AutoShape 52"/>
          <p:cNvSpPr>
            <a:spLocks noChangeArrowheads="1"/>
          </p:cNvSpPr>
          <p:nvPr/>
        </p:nvSpPr>
        <p:spPr bwMode="auto">
          <a:xfrm>
            <a:off x="5218113" y="2060575"/>
            <a:ext cx="636587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7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19" name="AutoShape 52"/>
          <p:cNvSpPr>
            <a:spLocks noChangeArrowheads="1"/>
          </p:cNvSpPr>
          <p:nvPr/>
        </p:nvSpPr>
        <p:spPr bwMode="auto">
          <a:xfrm>
            <a:off x="4579938" y="2060575"/>
            <a:ext cx="635000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6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20" name="AutoShape 52"/>
          <p:cNvSpPr>
            <a:spLocks noChangeArrowheads="1"/>
          </p:cNvSpPr>
          <p:nvPr/>
        </p:nvSpPr>
        <p:spPr bwMode="auto">
          <a:xfrm>
            <a:off x="3940175" y="2060575"/>
            <a:ext cx="636588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5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21" name="AutoShape 52"/>
          <p:cNvSpPr>
            <a:spLocks noChangeArrowheads="1"/>
          </p:cNvSpPr>
          <p:nvPr/>
        </p:nvSpPr>
        <p:spPr bwMode="auto">
          <a:xfrm>
            <a:off x="3143250" y="2060575"/>
            <a:ext cx="635000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4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22" name="AutoShape 52"/>
          <p:cNvSpPr>
            <a:spLocks noChangeArrowheads="1"/>
          </p:cNvSpPr>
          <p:nvPr/>
        </p:nvSpPr>
        <p:spPr bwMode="auto">
          <a:xfrm>
            <a:off x="2503488" y="2060575"/>
            <a:ext cx="636587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3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23" name="AutoShape 52"/>
          <p:cNvSpPr>
            <a:spLocks noChangeArrowheads="1"/>
          </p:cNvSpPr>
          <p:nvPr/>
        </p:nvSpPr>
        <p:spPr bwMode="auto">
          <a:xfrm>
            <a:off x="1873250" y="2060575"/>
            <a:ext cx="636588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2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4124" name="AutoShape 52"/>
          <p:cNvSpPr>
            <a:spLocks noChangeArrowheads="1"/>
          </p:cNvSpPr>
          <p:nvPr/>
        </p:nvSpPr>
        <p:spPr bwMode="auto">
          <a:xfrm>
            <a:off x="1235075" y="2060575"/>
            <a:ext cx="635000" cy="4857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altLang="zh-CN" sz="1500">
                <a:latin typeface="Times New Roman" pitchFamily="18" charset="0"/>
                <a:ea typeface="宋体" pitchFamily="2" charset="-122"/>
              </a:rPr>
              <a:t>1</a:t>
            </a:r>
            <a:endParaRPr lang="zh-CN" altLang="zh-CN">
              <a:ea typeface="宋体" pitchFamily="2" charset="-122"/>
            </a:endParaRPr>
          </a:p>
        </p:txBody>
      </p:sp>
      <p:sp>
        <p:nvSpPr>
          <p:cNvPr id="94" name="Up-Down Arrow 93"/>
          <p:cNvSpPr/>
          <p:nvPr/>
        </p:nvSpPr>
        <p:spPr>
          <a:xfrm>
            <a:off x="6461125" y="1376363"/>
            <a:ext cx="198438" cy="1944687"/>
          </a:xfrm>
          <a:prstGeom prst="upDownArrow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30" name="AutoShape 40"/>
          <p:cNvSpPr>
            <a:spLocks noChangeArrowheads="1"/>
          </p:cNvSpPr>
          <p:nvPr/>
        </p:nvSpPr>
        <p:spPr bwMode="auto">
          <a:xfrm>
            <a:off x="268110" y="3321050"/>
            <a:ext cx="2020888" cy="3365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/>
            <a:r>
              <a:rPr lang="en-US" altLang="zh-CN" sz="120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Hemodynamic experiments</a:t>
            </a:r>
            <a:endParaRPr lang="zh-CN" altLang="zh-CN" sz="12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metaboanalyst.ca/MetaboAnalyst/resources/users/guest5605307320366880473tmp/pca_score2d_2_dpi7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00" y="2486000"/>
            <a:ext cx="4372000" cy="4372000"/>
          </a:xfrm>
          <a:prstGeom prst="rect">
            <a:avLst/>
          </a:prstGeom>
          <a:noFill/>
        </p:spPr>
      </p:pic>
      <p:pic>
        <p:nvPicPr>
          <p:cNvPr id="1028" name="Picture 4" descr="http://www.metaboanalyst.ca/MetaboAnalyst/resources/users/guest5605307320366880473tmp/pca_loading_0_dpi7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457128"/>
            <a:ext cx="4248472" cy="424847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0" y="67687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Samples were analyzed using GC-MS and data was processed through </a:t>
            </a:r>
            <a:r>
              <a:rPr lang="en-US" dirty="0" err="1" smtClean="0"/>
              <a:t>Binbase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- PCA and loadings of J (sham), K (control), M (surgery) and My1 (surgery treated): data is log transformed and </a:t>
            </a:r>
            <a:r>
              <a:rPr lang="en-US" dirty="0" err="1" smtClean="0"/>
              <a:t>pareto</a:t>
            </a:r>
            <a:r>
              <a:rPr lang="en-US" dirty="0" smtClean="0"/>
              <a:t> scaled</a:t>
            </a:r>
            <a:endParaRPr lang="en-US" dirty="0"/>
          </a:p>
        </p:txBody>
      </p:sp>
      <p:grpSp>
        <p:nvGrpSpPr>
          <p:cNvPr id="2" name="Group 4"/>
          <p:cNvGrpSpPr/>
          <p:nvPr/>
        </p:nvGrpSpPr>
        <p:grpSpPr>
          <a:xfrm>
            <a:off x="667544" y="1666528"/>
            <a:ext cx="3672408" cy="792088"/>
            <a:chOff x="539552" y="4959170"/>
            <a:chExt cx="3528392" cy="846094"/>
          </a:xfrm>
        </p:grpSpPr>
        <p:sp>
          <p:nvSpPr>
            <p:cNvPr id="6" name="Left-Right Arrow 5"/>
            <p:cNvSpPr/>
            <p:nvPr/>
          </p:nvSpPr>
          <p:spPr>
            <a:xfrm>
              <a:off x="539552" y="5373216"/>
              <a:ext cx="3528392" cy="21602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383939" y="5085184"/>
              <a:ext cx="0" cy="72008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567670" y="4959170"/>
              <a:ext cx="36004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/>
                <a:t>M</a:t>
              </a:r>
              <a:endParaRPr lang="es-E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63189" y="4959172"/>
              <a:ext cx="1878543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/>
                <a:t>J, K, My1</a:t>
              </a:r>
              <a:endParaRPr lang="es-ES" sz="1200" dirty="0"/>
            </a:p>
          </p:txBody>
        </p:sp>
      </p:grpSp>
      <p:sp>
        <p:nvSpPr>
          <p:cNvPr id="10" name="标题 1"/>
          <p:cNvSpPr txBox="1">
            <a:spLocks/>
          </p:cNvSpPr>
          <p:nvPr/>
        </p:nvSpPr>
        <p:spPr>
          <a:xfrm>
            <a:off x="152400" y="0"/>
            <a:ext cx="6172200" cy="90011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j-lt"/>
                <a:ea typeface="宋体" pitchFamily="2" charset="-122"/>
                <a:cs typeface="+mj-cs"/>
              </a:rPr>
              <a:t>Chronic heart failure data analysis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7200" y="3352800"/>
            <a:ext cx="3810000" cy="3505201"/>
            <a:chOff x="457200" y="3581400"/>
            <a:chExt cx="3124200" cy="3071813"/>
          </a:xfrm>
        </p:grpSpPr>
        <p:pic>
          <p:nvPicPr>
            <p:cNvPr id="5" name="Picture 4" descr="http://www.metaboanalyst.ca/MetaboAnalyst/resources/users/guest1233657854706769981tmp/1-methyladenosine_dpi72.png"/>
            <p:cNvPicPr>
              <a:picLocks noChangeAspect="1" noChangeArrowheads="1"/>
            </p:cNvPicPr>
            <p:nvPr/>
          </p:nvPicPr>
          <p:blipFill>
            <a:blip r:embed="rId2" cstate="print"/>
            <a:srcRect l="49383" t="6667" b="5972"/>
            <a:stretch>
              <a:fillRect/>
            </a:stretch>
          </p:blipFill>
          <p:spPr bwMode="auto">
            <a:xfrm>
              <a:off x="457200" y="3657600"/>
              <a:ext cx="3124200" cy="2995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143000" y="3581400"/>
              <a:ext cx="2133600" cy="3308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1-Methyladenosine</a:t>
              </a:r>
              <a:endPara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76800" y="3200400"/>
            <a:ext cx="3465513" cy="3581400"/>
            <a:chOff x="4876800" y="3200400"/>
            <a:chExt cx="3465513" cy="3581400"/>
          </a:xfrm>
        </p:grpSpPr>
        <p:pic>
          <p:nvPicPr>
            <p:cNvPr id="7" name="Picture 5" descr="http://www.metaboanalyst.ca/MetaboAnalyst/resources/users/guest5605307320366880473tmp/oleic%20acid_dpi72.png"/>
            <p:cNvPicPr>
              <a:picLocks noChangeAspect="1" noChangeArrowheads="1"/>
            </p:cNvPicPr>
            <p:nvPr/>
          </p:nvPicPr>
          <p:blipFill>
            <a:blip r:embed="rId3" cstate="print"/>
            <a:srcRect l="51260" t="7682" b="5429"/>
            <a:stretch>
              <a:fillRect/>
            </a:stretch>
          </p:blipFill>
          <p:spPr bwMode="auto">
            <a:xfrm>
              <a:off x="4876800" y="3200400"/>
              <a:ext cx="3465513" cy="3581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5509700" y="3201414"/>
              <a:ext cx="2440936" cy="36153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Oleic acid</a:t>
              </a:r>
              <a:endParaRPr lang="en-US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pic>
        <p:nvPicPr>
          <p:cNvPr id="11" name="Picture 7" descr="http://www.metaboanalyst.ca/MetaboAnalyst/resources/users/guest5605307320366880473tmp/taurine_dpi72.png"/>
          <p:cNvPicPr>
            <a:picLocks noChangeAspect="1" noChangeArrowheads="1"/>
          </p:cNvPicPr>
          <p:nvPr/>
        </p:nvPicPr>
        <p:blipFill>
          <a:blip r:embed="rId4" cstate="print"/>
          <a:srcRect l="54928" t="3189" b="4319"/>
          <a:stretch>
            <a:fillRect/>
          </a:stretch>
        </p:blipFill>
        <p:spPr bwMode="auto">
          <a:xfrm>
            <a:off x="1066800" y="76200"/>
            <a:ext cx="2819400" cy="321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19200" y="152400"/>
            <a:ext cx="24409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Taurine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3" name="Picture 5" descr="http://www.metaboanalyst.ca/MetaboAnalyst/resources/users/guest5605307320366880473tmp/stearic%20acid_dpi72.png"/>
          <p:cNvPicPr>
            <a:picLocks noChangeAspect="1" noChangeArrowheads="1"/>
          </p:cNvPicPr>
          <p:nvPr/>
        </p:nvPicPr>
        <p:blipFill>
          <a:blip r:embed="rId5" cstate="print"/>
          <a:srcRect l="54810" t="6667" b="4444"/>
          <a:stretch>
            <a:fillRect/>
          </a:stretch>
        </p:blipFill>
        <p:spPr bwMode="auto">
          <a:xfrm>
            <a:off x="5334000" y="152400"/>
            <a:ext cx="278923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5562600" y="87868"/>
            <a:ext cx="244093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Stearic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Acid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california\projects\CHF disease\urine\metamap\KvsM.jpg"/>
          <p:cNvPicPr>
            <a:picLocks noChangeAspect="1" noChangeArrowheads="1"/>
          </p:cNvPicPr>
          <p:nvPr/>
        </p:nvPicPr>
        <p:blipFill>
          <a:blip r:embed="rId2" cstate="print"/>
          <a:srcRect l="21326" t="3291" r="16949" b="33489"/>
          <a:stretch>
            <a:fillRect/>
          </a:stretch>
        </p:blipFill>
        <p:spPr bwMode="auto">
          <a:xfrm>
            <a:off x="-7171" y="0"/>
            <a:ext cx="9151172" cy="6705600"/>
          </a:xfrm>
          <a:prstGeom prst="rect">
            <a:avLst/>
          </a:prstGeom>
          <a:noFill/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0" y="0"/>
            <a:ext cx="2667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</a:t>
            </a:r>
            <a:r>
              <a:rPr lang="en-US" dirty="0" err="1" smtClean="0"/>
              <a:t>vs</a:t>
            </a:r>
            <a:r>
              <a:rPr lang="en-US" dirty="0" smtClean="0"/>
              <a:t> Surgery group</a:t>
            </a:r>
            <a:endParaRPr lang="en-US" dirty="0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 rot="921967">
            <a:off x="4669409" y="4687666"/>
            <a:ext cx="2587625" cy="1938337"/>
          </a:xfrm>
          <a:prstGeom prst="ellipse">
            <a:avLst/>
          </a:prstGeom>
          <a:noFill/>
          <a:ln w="38100" cap="rnd">
            <a:solidFill>
              <a:srgbClr val="00808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755650" y="2895600"/>
            <a:ext cx="4273550" cy="3200400"/>
          </a:xfrm>
          <a:prstGeom prst="ellipse">
            <a:avLst/>
          </a:prstGeom>
          <a:noFill/>
          <a:ln w="38100">
            <a:solidFill>
              <a:srgbClr val="9933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0" y="2895600"/>
            <a:ext cx="1143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1600" b="1" dirty="0" err="1" smtClean="0">
                <a:solidFill>
                  <a:srgbClr val="A50021"/>
                </a:solidFill>
              </a:rPr>
              <a:t>Carboxylic</a:t>
            </a:r>
            <a:r>
              <a:rPr lang="es-ES" sz="1600" b="1" dirty="0" smtClean="0">
                <a:solidFill>
                  <a:srgbClr val="A50021"/>
                </a:solidFill>
              </a:rPr>
              <a:t> </a:t>
            </a:r>
            <a:r>
              <a:rPr lang="es-ES" sz="1600" b="1" dirty="0" err="1" smtClean="0">
                <a:solidFill>
                  <a:srgbClr val="A50021"/>
                </a:solidFill>
              </a:rPr>
              <a:t>acids</a:t>
            </a:r>
            <a:r>
              <a:rPr lang="es-ES" sz="1600" b="1" dirty="0" smtClean="0">
                <a:solidFill>
                  <a:srgbClr val="A50021"/>
                </a:solidFill>
              </a:rPr>
              <a:t> and </a:t>
            </a:r>
            <a:r>
              <a:rPr lang="es-ES" sz="1600" b="1" dirty="0" err="1" smtClean="0">
                <a:solidFill>
                  <a:srgbClr val="A50021"/>
                </a:solidFill>
              </a:rPr>
              <a:t>sugar</a:t>
            </a:r>
            <a:r>
              <a:rPr lang="es-ES" sz="1600" b="1" dirty="0" smtClean="0">
                <a:solidFill>
                  <a:srgbClr val="A50021"/>
                </a:solidFill>
              </a:rPr>
              <a:t> </a:t>
            </a:r>
            <a:r>
              <a:rPr lang="es-ES" sz="1600" b="1" dirty="0" err="1" smtClean="0">
                <a:solidFill>
                  <a:srgbClr val="A50021"/>
                </a:solidFill>
              </a:rPr>
              <a:t>alcohols</a:t>
            </a:r>
            <a:endParaRPr lang="es-ES" sz="1600" b="1" dirty="0">
              <a:solidFill>
                <a:srgbClr val="A5002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2" y="6096000"/>
            <a:ext cx="561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FF0000"/>
                </a:solidFill>
              </a:rPr>
              <a:t>Red: </a:t>
            </a:r>
            <a:r>
              <a:rPr lang="es-ES" sz="1400" dirty="0" err="1" smtClean="0">
                <a:solidFill>
                  <a:srgbClr val="FF0000"/>
                </a:solidFill>
              </a:rPr>
              <a:t>Metabolites</a:t>
            </a:r>
            <a:r>
              <a:rPr lang="es-ES" sz="1400" dirty="0" smtClean="0">
                <a:solidFill>
                  <a:srgbClr val="FF0000"/>
                </a:solidFill>
              </a:rPr>
              <a:t> </a:t>
            </a:r>
            <a:r>
              <a:rPr lang="es-ES" sz="1400" dirty="0" err="1" smtClean="0">
                <a:solidFill>
                  <a:srgbClr val="FF0000"/>
                </a:solidFill>
              </a:rPr>
              <a:t>upregulated</a:t>
            </a:r>
            <a:r>
              <a:rPr lang="es-ES" sz="1400" dirty="0" smtClean="0">
                <a:solidFill>
                  <a:srgbClr val="FF0000"/>
                </a:solidFill>
              </a:rPr>
              <a:t> in </a:t>
            </a:r>
            <a:r>
              <a:rPr lang="es-ES" sz="1400" dirty="0" err="1" smtClean="0">
                <a:solidFill>
                  <a:srgbClr val="FF0000"/>
                </a:solidFill>
              </a:rPr>
              <a:t>surgery</a:t>
            </a:r>
            <a:r>
              <a:rPr lang="es-ES" sz="1400" dirty="0" smtClean="0">
                <a:solidFill>
                  <a:srgbClr val="FF0000"/>
                </a:solidFill>
              </a:rPr>
              <a:t> </a:t>
            </a:r>
            <a:r>
              <a:rPr lang="es-ES" sz="1400" dirty="0" err="1" smtClean="0">
                <a:solidFill>
                  <a:srgbClr val="FF0000"/>
                </a:solidFill>
              </a:rPr>
              <a:t>group</a:t>
            </a:r>
            <a:r>
              <a:rPr lang="es-ES" sz="1400" dirty="0" smtClean="0">
                <a:solidFill>
                  <a:srgbClr val="FF0000"/>
                </a:solidFill>
              </a:rPr>
              <a:t> vs control (p&lt;0.05)</a:t>
            </a:r>
          </a:p>
          <a:p>
            <a:r>
              <a:rPr lang="es-ES" sz="1400" dirty="0" smtClean="0">
                <a:solidFill>
                  <a:schemeClr val="tx2"/>
                </a:solidFill>
              </a:rPr>
              <a:t>Blue: </a:t>
            </a:r>
            <a:r>
              <a:rPr lang="es-ES" sz="1400" dirty="0" err="1" smtClean="0">
                <a:solidFill>
                  <a:schemeClr val="tx2"/>
                </a:solidFill>
              </a:rPr>
              <a:t>Metabolites</a:t>
            </a:r>
            <a:r>
              <a:rPr lang="es-ES" sz="1400" dirty="0" smtClean="0">
                <a:solidFill>
                  <a:schemeClr val="tx2"/>
                </a:solidFill>
              </a:rPr>
              <a:t> </a:t>
            </a:r>
            <a:r>
              <a:rPr lang="es-ES" sz="1400" dirty="0" err="1" smtClean="0">
                <a:solidFill>
                  <a:schemeClr val="tx2"/>
                </a:solidFill>
              </a:rPr>
              <a:t>downregulated</a:t>
            </a:r>
            <a:r>
              <a:rPr lang="es-ES" sz="1400" dirty="0" smtClean="0">
                <a:solidFill>
                  <a:schemeClr val="tx2"/>
                </a:solidFill>
              </a:rPr>
              <a:t> in </a:t>
            </a:r>
            <a:r>
              <a:rPr lang="es-ES" sz="1400" dirty="0" err="1" smtClean="0">
                <a:solidFill>
                  <a:schemeClr val="tx2"/>
                </a:solidFill>
              </a:rPr>
              <a:t>surgery</a:t>
            </a:r>
            <a:r>
              <a:rPr lang="es-ES" sz="1400" dirty="0" smtClean="0">
                <a:solidFill>
                  <a:schemeClr val="tx2"/>
                </a:solidFill>
              </a:rPr>
              <a:t> </a:t>
            </a:r>
            <a:r>
              <a:rPr lang="es-ES" sz="1400" dirty="0" err="1" smtClean="0">
                <a:solidFill>
                  <a:schemeClr val="tx2"/>
                </a:solidFill>
              </a:rPr>
              <a:t>group</a:t>
            </a:r>
            <a:r>
              <a:rPr lang="es-ES" sz="1400" dirty="0" smtClean="0">
                <a:solidFill>
                  <a:schemeClr val="tx2"/>
                </a:solidFill>
              </a:rPr>
              <a:t> vs control (p&lt;0.05)</a:t>
            </a:r>
          </a:p>
          <a:p>
            <a:r>
              <a:rPr lang="es-ES" sz="1400" dirty="0" smtClean="0"/>
              <a:t>* </a:t>
            </a:r>
            <a:r>
              <a:rPr lang="es-ES" sz="1400" dirty="0" err="1" smtClean="0"/>
              <a:t>Size</a:t>
            </a:r>
            <a:r>
              <a:rPr lang="es-ES" sz="1400" dirty="0" smtClean="0"/>
              <a:t> </a:t>
            </a:r>
            <a:r>
              <a:rPr lang="es-ES" sz="1400" dirty="0" err="1" smtClean="0"/>
              <a:t>represents</a:t>
            </a:r>
            <a:r>
              <a:rPr lang="es-ES" sz="1400" dirty="0" smtClean="0"/>
              <a:t> </a:t>
            </a:r>
            <a:r>
              <a:rPr lang="es-ES" sz="1400" dirty="0" err="1" smtClean="0"/>
              <a:t>fold</a:t>
            </a:r>
            <a:r>
              <a:rPr lang="es-ES" sz="1400" dirty="0" smtClean="0"/>
              <a:t> </a:t>
            </a:r>
            <a:r>
              <a:rPr lang="es-ES" sz="1400" dirty="0" err="1" smtClean="0"/>
              <a:t>change</a:t>
            </a:r>
            <a:endParaRPr lang="es-ES" sz="1400" dirty="0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6904037" y="4754563"/>
            <a:ext cx="11731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400" b="1" dirty="0" err="1" smtClean="0">
                <a:solidFill>
                  <a:srgbClr val="00863D"/>
                </a:solidFill>
              </a:rPr>
              <a:t>Fatty</a:t>
            </a:r>
            <a:r>
              <a:rPr lang="es-ES" sz="1400" b="1" dirty="0" smtClean="0">
                <a:solidFill>
                  <a:srgbClr val="00863D"/>
                </a:solidFill>
              </a:rPr>
              <a:t> </a:t>
            </a:r>
            <a:r>
              <a:rPr lang="es-ES" sz="1400" b="1" dirty="0" err="1" smtClean="0">
                <a:solidFill>
                  <a:srgbClr val="00863D"/>
                </a:solidFill>
              </a:rPr>
              <a:t>acids</a:t>
            </a:r>
            <a:endParaRPr lang="es-ES" sz="1400" b="1" dirty="0">
              <a:solidFill>
                <a:srgbClr val="00863D"/>
              </a:solidFill>
            </a:endParaRPr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 rot="19685833">
            <a:off x="2859559" y="219420"/>
            <a:ext cx="3868951" cy="2613218"/>
          </a:xfrm>
          <a:prstGeom prst="ellipse">
            <a:avLst/>
          </a:prstGeom>
          <a:noFill/>
          <a:ln w="38100">
            <a:solidFill>
              <a:srgbClr val="00008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6324600" y="533400"/>
            <a:ext cx="17986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Aminoacids</a:t>
            </a:r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es-E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Oval 14"/>
          <p:cNvSpPr>
            <a:spLocks noChangeArrowheads="1"/>
          </p:cNvSpPr>
          <p:nvPr/>
        </p:nvSpPr>
        <p:spPr bwMode="auto">
          <a:xfrm rot="19816874">
            <a:off x="5114734" y="1683783"/>
            <a:ext cx="3906536" cy="196556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762875" y="3276600"/>
            <a:ext cx="1152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1400" b="1" dirty="0" err="1">
                <a:solidFill>
                  <a:srgbClr val="990033"/>
                </a:solidFill>
              </a:rPr>
              <a:t>Amides</a:t>
            </a:r>
            <a:r>
              <a:rPr lang="es-ES" sz="1400" b="1" dirty="0">
                <a:solidFill>
                  <a:srgbClr val="990033"/>
                </a:solidFill>
              </a:rPr>
              <a:t> and amines</a:t>
            </a:r>
          </a:p>
        </p:txBody>
      </p:sp>
      <p:sp>
        <p:nvSpPr>
          <p:cNvPr id="27" name="Oval 20"/>
          <p:cNvSpPr>
            <a:spLocks noChangeArrowheads="1"/>
          </p:cNvSpPr>
          <p:nvPr/>
        </p:nvSpPr>
        <p:spPr bwMode="auto">
          <a:xfrm>
            <a:off x="152400" y="609600"/>
            <a:ext cx="2971800" cy="2286000"/>
          </a:xfrm>
          <a:prstGeom prst="ellipse">
            <a:avLst/>
          </a:prstGeom>
          <a:noFill/>
          <a:ln w="38100">
            <a:solidFill>
              <a:srgbClr val="003300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8" name="Text Box 21"/>
          <p:cNvSpPr txBox="1">
            <a:spLocks noChangeArrowheads="1"/>
          </p:cNvSpPr>
          <p:nvPr/>
        </p:nvSpPr>
        <p:spPr bwMode="auto">
          <a:xfrm>
            <a:off x="2132012" y="381000"/>
            <a:ext cx="12969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400" b="1" dirty="0" err="1" smtClean="0">
                <a:solidFill>
                  <a:srgbClr val="003300"/>
                </a:solidFill>
              </a:rPr>
              <a:t>Organic</a:t>
            </a:r>
            <a:r>
              <a:rPr lang="es-ES" sz="1400" b="1" dirty="0" smtClean="0">
                <a:solidFill>
                  <a:srgbClr val="003300"/>
                </a:solidFill>
              </a:rPr>
              <a:t> </a:t>
            </a:r>
            <a:r>
              <a:rPr lang="es-ES" sz="1400" b="1" dirty="0" err="1" smtClean="0">
                <a:solidFill>
                  <a:srgbClr val="003300"/>
                </a:solidFill>
              </a:rPr>
              <a:t>acids</a:t>
            </a:r>
            <a:endParaRPr lang="es-ES" sz="1400" b="1" dirty="0">
              <a:solidFill>
                <a:srgbClr val="00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Isolation of </a:t>
            </a:r>
            <a:r>
              <a:rPr lang="en-US" sz="1800" b="1" dirty="0" smtClean="0">
                <a:solidFill>
                  <a:srgbClr val="FF0000"/>
                </a:solidFill>
              </a:rPr>
              <a:t>a broad range of lipids</a:t>
            </a:r>
          </a:p>
          <a:p>
            <a:r>
              <a:rPr lang="en-US" sz="1800" dirty="0" smtClean="0"/>
              <a:t>Preference of MTBE method over the </a:t>
            </a:r>
            <a:r>
              <a:rPr lang="en-US" sz="1800" dirty="0" err="1" smtClean="0"/>
              <a:t>Folch</a:t>
            </a:r>
            <a:r>
              <a:rPr lang="en-US" sz="1800" dirty="0" smtClean="0"/>
              <a:t> method; MTBE method easily completed (important in long-term </a:t>
            </a:r>
            <a:r>
              <a:rPr lang="en-US" sz="1800" dirty="0" err="1" smtClean="0"/>
              <a:t>metabolomics</a:t>
            </a:r>
            <a:r>
              <a:rPr lang="en-US" sz="1800" dirty="0" smtClean="0"/>
              <a:t> studies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01594" y="2947102"/>
            <a:ext cx="942979" cy="226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4482" y="393191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MTBE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 + </a:t>
            </a:r>
            <a:r>
              <a:rPr lang="en-US" b="1" dirty="0" err="1" smtClean="0">
                <a:solidFill>
                  <a:srgbClr val="FF0000"/>
                </a:solidFill>
                <a:latin typeface="+mj-lt"/>
              </a:rPr>
              <a:t>MeOH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4617" y="4418238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70C0"/>
                </a:solidFill>
                <a:latin typeface="+mj-lt"/>
              </a:rPr>
              <a:t>H</a:t>
            </a:r>
            <a:r>
              <a:rPr lang="en-US" b="1" baseline="-25000" dirty="0" smtClean="0">
                <a:solidFill>
                  <a:srgbClr val="0070C0"/>
                </a:solidFill>
                <a:latin typeface="+mj-lt"/>
              </a:rPr>
              <a:t>2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O (+ </a:t>
            </a:r>
            <a:r>
              <a:rPr lang="en-US" b="1" dirty="0" err="1" smtClean="0">
                <a:solidFill>
                  <a:srgbClr val="0070C0"/>
                </a:solidFill>
                <a:latin typeface="+mj-lt"/>
              </a:rPr>
              <a:t>MeOH</a:t>
            </a:r>
            <a:r>
              <a:rPr lang="en-US" b="1" dirty="0" smtClean="0">
                <a:solidFill>
                  <a:srgbClr val="0070C0"/>
                </a:solidFill>
                <a:latin typeface="+mj-lt"/>
              </a:rPr>
              <a:t>)</a:t>
            </a:r>
            <a:endParaRPr lang="en-US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544" y="4787570"/>
            <a:ext cx="181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  <a:latin typeface="+mj-lt"/>
              </a:rPr>
              <a:t>Insoluble residue</a:t>
            </a:r>
            <a:endParaRPr lang="en-US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826321" y="2496502"/>
            <a:ext cx="3479479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itchFamily="34" charset="0"/>
              </a:rPr>
              <a:t>Cholesteryl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itchFamily="34" charset="0"/>
              </a:rPr>
              <a:t> esters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Ceramides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Diacylglycerols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smtClean="0">
                <a:solidFill>
                  <a:srgbClr val="000000"/>
                </a:solidFill>
                <a:latin typeface="+mn-lt"/>
                <a:cs typeface="Arial" pitchFamily="34" charset="0"/>
              </a:rPr>
              <a:t>Free fatty acids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Lysophosphatidylcholines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Phosphatidic</a:t>
            </a:r>
            <a:r>
              <a:rPr lang="en-US" sz="1600" b="1" dirty="0" smtClean="0">
                <a:solidFill>
                  <a:srgbClr val="000000"/>
                </a:solidFill>
                <a:latin typeface="+mn-lt"/>
                <a:cs typeface="Arial" pitchFamily="34" charset="0"/>
              </a:rPr>
              <a:t> </a:t>
            </a:r>
            <a:r>
              <a:rPr lang="en-US" sz="1600" b="1" dirty="0">
                <a:solidFill>
                  <a:srgbClr val="000000"/>
                </a:solidFill>
                <a:latin typeface="+mn-lt"/>
                <a:cs typeface="Arial" pitchFamily="34" charset="0"/>
              </a:rPr>
              <a:t>acid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Phosphatidylcholines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Phosphatidylethanolamines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Triacylglycerols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Sphingomyelins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Plasmenyl-phosphatidylethanolamines</a:t>
            </a:r>
            <a:endParaRPr lang="en-US" sz="1600" b="1" dirty="0">
              <a:solidFill>
                <a:srgbClr val="000000"/>
              </a:solidFill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Phosphatidylinositols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Plasmenyl-phosphatidylcholines</a:t>
            </a:r>
            <a:endParaRPr lang="en-US" sz="1600" b="1" dirty="0">
              <a:latin typeface="+mn-lt"/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600" b="1" dirty="0" err="1" smtClean="0">
                <a:solidFill>
                  <a:srgbClr val="000000"/>
                </a:solidFill>
                <a:latin typeface="+mn-lt"/>
                <a:cs typeface="Arial" pitchFamily="34" charset="0"/>
              </a:rPr>
              <a:t>Phosphatidylglycerols</a:t>
            </a:r>
            <a:endParaRPr lang="en-US" sz="1600" b="1" dirty="0">
              <a:latin typeface="+mn-lt"/>
              <a:cs typeface="Arial" pitchFamily="34" charset="0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4306573" y="2496502"/>
            <a:ext cx="457200" cy="327000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4" idx="1"/>
          </p:cNvCxnSpPr>
          <p:nvPr/>
        </p:nvCxnSpPr>
        <p:spPr>
          <a:xfrm flipH="1" flipV="1">
            <a:off x="3582673" y="4090102"/>
            <a:ext cx="723900" cy="41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81000" y="228600"/>
            <a:ext cx="5839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development: extraction</a:t>
            </a:r>
          </a:p>
        </p:txBody>
      </p:sp>
    </p:spTree>
    <p:extLst>
      <p:ext uri="{BB962C8B-B14F-4D97-AF65-F5344CB8AC3E}">
        <p14:creationId xmlns:p14="http://schemas.microsoft.com/office/powerpoint/2010/main" xmlns="" val="25131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california\projects\CHF disease\urine\metamap\KvsMy1.jpg"/>
          <p:cNvPicPr>
            <a:picLocks noChangeAspect="1" noChangeArrowheads="1"/>
          </p:cNvPicPr>
          <p:nvPr/>
        </p:nvPicPr>
        <p:blipFill>
          <a:blip r:embed="rId2" cstate="print"/>
          <a:srcRect l="23088" t="4204" r="17713" b="40442"/>
          <a:stretch>
            <a:fillRect/>
          </a:stretch>
        </p:blipFill>
        <p:spPr bwMode="auto">
          <a:xfrm>
            <a:off x="0" y="552409"/>
            <a:ext cx="9144000" cy="611695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11668"/>
            <a:ext cx="33528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 </a:t>
            </a:r>
            <a:r>
              <a:rPr lang="en-US" dirty="0" err="1" smtClean="0"/>
              <a:t>vs</a:t>
            </a:r>
            <a:r>
              <a:rPr lang="en-US" dirty="0" smtClean="0"/>
              <a:t> Surgery treated group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402" y="6119336"/>
            <a:ext cx="5616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srgbClr val="FF0000"/>
                </a:solidFill>
              </a:rPr>
              <a:t>Red: </a:t>
            </a:r>
            <a:r>
              <a:rPr lang="es-ES" sz="1400" dirty="0" err="1" smtClean="0">
                <a:solidFill>
                  <a:srgbClr val="FF0000"/>
                </a:solidFill>
              </a:rPr>
              <a:t>Metabolites</a:t>
            </a:r>
            <a:r>
              <a:rPr lang="es-ES" sz="1400" dirty="0" smtClean="0">
                <a:solidFill>
                  <a:srgbClr val="FF0000"/>
                </a:solidFill>
              </a:rPr>
              <a:t> </a:t>
            </a:r>
            <a:r>
              <a:rPr lang="es-ES" sz="1400" dirty="0" err="1" smtClean="0">
                <a:solidFill>
                  <a:srgbClr val="FF0000"/>
                </a:solidFill>
              </a:rPr>
              <a:t>upregulated</a:t>
            </a:r>
            <a:r>
              <a:rPr lang="es-ES" sz="1400" dirty="0" smtClean="0">
                <a:solidFill>
                  <a:srgbClr val="FF0000"/>
                </a:solidFill>
              </a:rPr>
              <a:t> in </a:t>
            </a:r>
            <a:r>
              <a:rPr lang="es-ES" sz="1400" dirty="0" err="1" smtClean="0">
                <a:solidFill>
                  <a:srgbClr val="FF0000"/>
                </a:solidFill>
              </a:rPr>
              <a:t>surgery</a:t>
            </a:r>
            <a:r>
              <a:rPr lang="es-ES" sz="1400" dirty="0" smtClean="0">
                <a:solidFill>
                  <a:srgbClr val="FF0000"/>
                </a:solidFill>
              </a:rPr>
              <a:t> </a:t>
            </a:r>
            <a:r>
              <a:rPr lang="es-ES" sz="1400" dirty="0" err="1" smtClean="0">
                <a:solidFill>
                  <a:srgbClr val="FF0000"/>
                </a:solidFill>
              </a:rPr>
              <a:t>group</a:t>
            </a:r>
            <a:r>
              <a:rPr lang="es-ES" sz="1400" dirty="0" smtClean="0">
                <a:solidFill>
                  <a:srgbClr val="FF0000"/>
                </a:solidFill>
              </a:rPr>
              <a:t> vs control (p&lt;0.05)</a:t>
            </a:r>
          </a:p>
          <a:p>
            <a:r>
              <a:rPr lang="es-ES" sz="1400" dirty="0" smtClean="0">
                <a:solidFill>
                  <a:schemeClr val="tx2"/>
                </a:solidFill>
              </a:rPr>
              <a:t>Blue: </a:t>
            </a:r>
            <a:r>
              <a:rPr lang="es-ES" sz="1400" dirty="0" err="1" smtClean="0">
                <a:solidFill>
                  <a:schemeClr val="tx2"/>
                </a:solidFill>
              </a:rPr>
              <a:t>Metabolites</a:t>
            </a:r>
            <a:r>
              <a:rPr lang="es-ES" sz="1400" dirty="0" smtClean="0">
                <a:solidFill>
                  <a:schemeClr val="tx2"/>
                </a:solidFill>
              </a:rPr>
              <a:t> </a:t>
            </a:r>
            <a:r>
              <a:rPr lang="es-ES" sz="1400" dirty="0" err="1" smtClean="0">
                <a:solidFill>
                  <a:schemeClr val="tx2"/>
                </a:solidFill>
              </a:rPr>
              <a:t>downregulated</a:t>
            </a:r>
            <a:r>
              <a:rPr lang="es-ES" sz="1400" dirty="0" smtClean="0">
                <a:solidFill>
                  <a:schemeClr val="tx2"/>
                </a:solidFill>
              </a:rPr>
              <a:t> in </a:t>
            </a:r>
            <a:r>
              <a:rPr lang="es-ES" sz="1400" dirty="0" err="1" smtClean="0">
                <a:solidFill>
                  <a:schemeClr val="tx2"/>
                </a:solidFill>
              </a:rPr>
              <a:t>surgery</a:t>
            </a:r>
            <a:r>
              <a:rPr lang="es-ES" sz="1400" dirty="0" smtClean="0">
                <a:solidFill>
                  <a:schemeClr val="tx2"/>
                </a:solidFill>
              </a:rPr>
              <a:t> </a:t>
            </a:r>
            <a:r>
              <a:rPr lang="es-ES" sz="1400" dirty="0" err="1" smtClean="0">
                <a:solidFill>
                  <a:schemeClr val="tx2"/>
                </a:solidFill>
              </a:rPr>
              <a:t>group</a:t>
            </a:r>
            <a:r>
              <a:rPr lang="es-ES" sz="1400" dirty="0" smtClean="0">
                <a:solidFill>
                  <a:schemeClr val="tx2"/>
                </a:solidFill>
              </a:rPr>
              <a:t> vs control (p&lt;0.05)</a:t>
            </a:r>
          </a:p>
          <a:p>
            <a:r>
              <a:rPr lang="es-ES" sz="1400" dirty="0" smtClean="0"/>
              <a:t>* </a:t>
            </a:r>
            <a:r>
              <a:rPr lang="es-ES" sz="1400" dirty="0" err="1" smtClean="0"/>
              <a:t>Size</a:t>
            </a:r>
            <a:r>
              <a:rPr lang="es-ES" sz="1400" dirty="0" smtClean="0"/>
              <a:t> </a:t>
            </a:r>
            <a:r>
              <a:rPr lang="es-ES" sz="1400" dirty="0" err="1" smtClean="0"/>
              <a:t>represents</a:t>
            </a:r>
            <a:r>
              <a:rPr lang="es-ES" sz="1400" dirty="0" smtClean="0"/>
              <a:t> </a:t>
            </a:r>
            <a:r>
              <a:rPr lang="es-ES" sz="1400" dirty="0" err="1" smtClean="0"/>
              <a:t>fold</a:t>
            </a:r>
            <a:r>
              <a:rPr lang="es-ES" sz="1400" dirty="0" smtClean="0"/>
              <a:t> </a:t>
            </a:r>
            <a:r>
              <a:rPr lang="es-ES" sz="1400" dirty="0" err="1" smtClean="0"/>
              <a:t>change</a:t>
            </a:r>
            <a:endParaRPr lang="es-ES" sz="1400" dirty="0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 rot="921967">
            <a:off x="5282788" y="4853256"/>
            <a:ext cx="2218864" cy="1938337"/>
          </a:xfrm>
          <a:prstGeom prst="ellipse">
            <a:avLst/>
          </a:prstGeom>
          <a:noFill/>
          <a:ln w="38100" cap="rnd">
            <a:solidFill>
              <a:srgbClr val="00808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s-E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3" name="Oval 16"/>
          <p:cNvSpPr>
            <a:spLocks noChangeArrowheads="1"/>
          </p:cNvSpPr>
          <p:nvPr/>
        </p:nvSpPr>
        <p:spPr bwMode="auto">
          <a:xfrm>
            <a:off x="1289050" y="3276600"/>
            <a:ext cx="4273550" cy="2895600"/>
          </a:xfrm>
          <a:prstGeom prst="ellipse">
            <a:avLst/>
          </a:prstGeom>
          <a:noFill/>
          <a:ln w="38100">
            <a:solidFill>
              <a:srgbClr val="993300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152400" y="4180582"/>
            <a:ext cx="1143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1600" b="1" dirty="0" err="1" smtClean="0">
                <a:solidFill>
                  <a:srgbClr val="A50021"/>
                </a:solidFill>
              </a:rPr>
              <a:t>Carboxylic</a:t>
            </a:r>
            <a:r>
              <a:rPr lang="es-ES" sz="1600" b="1" dirty="0" smtClean="0">
                <a:solidFill>
                  <a:srgbClr val="A50021"/>
                </a:solidFill>
              </a:rPr>
              <a:t> </a:t>
            </a:r>
            <a:r>
              <a:rPr lang="es-ES" sz="1600" b="1" dirty="0" err="1" smtClean="0">
                <a:solidFill>
                  <a:srgbClr val="A50021"/>
                </a:solidFill>
              </a:rPr>
              <a:t>acids</a:t>
            </a:r>
            <a:r>
              <a:rPr lang="es-ES" sz="1600" b="1" dirty="0" smtClean="0">
                <a:solidFill>
                  <a:srgbClr val="A50021"/>
                </a:solidFill>
              </a:rPr>
              <a:t> and </a:t>
            </a:r>
            <a:r>
              <a:rPr lang="es-ES" sz="1600" b="1" dirty="0" err="1" smtClean="0">
                <a:solidFill>
                  <a:srgbClr val="A50021"/>
                </a:solidFill>
              </a:rPr>
              <a:t>sugar</a:t>
            </a:r>
            <a:r>
              <a:rPr lang="es-ES" sz="1600" b="1" dirty="0" smtClean="0">
                <a:solidFill>
                  <a:srgbClr val="A50021"/>
                </a:solidFill>
              </a:rPr>
              <a:t> </a:t>
            </a:r>
            <a:r>
              <a:rPr lang="es-ES" sz="1600" b="1" dirty="0" err="1" smtClean="0">
                <a:solidFill>
                  <a:srgbClr val="A50021"/>
                </a:solidFill>
              </a:rPr>
              <a:t>alcohols</a:t>
            </a:r>
            <a:endParaRPr lang="es-ES" sz="1600" b="1" dirty="0">
              <a:solidFill>
                <a:srgbClr val="A50021"/>
              </a:solidFill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7056437" y="4830763"/>
            <a:ext cx="117316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400" b="1" dirty="0" err="1" smtClean="0">
                <a:solidFill>
                  <a:srgbClr val="00863D"/>
                </a:solidFill>
              </a:rPr>
              <a:t>Fatty</a:t>
            </a:r>
            <a:r>
              <a:rPr lang="es-ES" sz="1400" b="1" dirty="0" smtClean="0">
                <a:solidFill>
                  <a:srgbClr val="00863D"/>
                </a:solidFill>
              </a:rPr>
              <a:t> </a:t>
            </a:r>
            <a:r>
              <a:rPr lang="es-ES" sz="1400" b="1" dirty="0" err="1" smtClean="0">
                <a:solidFill>
                  <a:srgbClr val="00863D"/>
                </a:solidFill>
              </a:rPr>
              <a:t>acids</a:t>
            </a:r>
            <a:endParaRPr lang="es-ES" sz="1400" b="1" dirty="0">
              <a:solidFill>
                <a:srgbClr val="00863D"/>
              </a:solidFill>
            </a:endParaRP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 rot="18546342">
            <a:off x="3459715" y="732476"/>
            <a:ext cx="3868951" cy="2199099"/>
          </a:xfrm>
          <a:prstGeom prst="ellipse">
            <a:avLst/>
          </a:prstGeom>
          <a:noFill/>
          <a:ln w="38100">
            <a:solidFill>
              <a:srgbClr val="00008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6705600" y="533400"/>
            <a:ext cx="17986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Aminoacids</a:t>
            </a:r>
            <a:r>
              <a:rPr lang="es-ES" sz="1400" b="1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" sz="1400" b="1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es-E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 rot="19004779">
            <a:off x="5183294" y="1995978"/>
            <a:ext cx="3906536" cy="1965569"/>
          </a:xfrm>
          <a:prstGeom prst="ellips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Dot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7915275" y="3515380"/>
            <a:ext cx="11525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ES" sz="1400" b="1" dirty="0" err="1">
                <a:solidFill>
                  <a:srgbClr val="990033"/>
                </a:solidFill>
              </a:rPr>
              <a:t>Amides</a:t>
            </a:r>
            <a:r>
              <a:rPr lang="es-ES" sz="1400" b="1" dirty="0">
                <a:solidFill>
                  <a:srgbClr val="990033"/>
                </a:solidFill>
              </a:rPr>
              <a:t> and amines</a:t>
            </a:r>
          </a:p>
        </p:txBody>
      </p:sp>
      <p:sp>
        <p:nvSpPr>
          <p:cNvPr id="30" name="Oval 20"/>
          <p:cNvSpPr>
            <a:spLocks noChangeArrowheads="1"/>
          </p:cNvSpPr>
          <p:nvPr/>
        </p:nvSpPr>
        <p:spPr bwMode="auto">
          <a:xfrm rot="19877292">
            <a:off x="79789" y="983018"/>
            <a:ext cx="3866972" cy="2590800"/>
          </a:xfrm>
          <a:prstGeom prst="ellipse">
            <a:avLst/>
          </a:prstGeom>
          <a:noFill/>
          <a:ln w="38100">
            <a:solidFill>
              <a:srgbClr val="003300"/>
            </a:solidFill>
            <a:prstDash val="lgDashDot"/>
            <a:round/>
            <a:headEnd/>
            <a:tailEnd/>
          </a:ln>
        </p:spPr>
        <p:txBody>
          <a:bodyPr wrap="none" anchor="ctr"/>
          <a:lstStyle/>
          <a:p>
            <a:endParaRPr lang="es-ES"/>
          </a:p>
        </p:txBody>
      </p:sp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3122612" y="606623"/>
            <a:ext cx="12969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400" b="1" dirty="0" err="1" smtClean="0">
                <a:solidFill>
                  <a:srgbClr val="003300"/>
                </a:solidFill>
              </a:rPr>
              <a:t>Organic</a:t>
            </a:r>
            <a:r>
              <a:rPr lang="es-ES" sz="1400" b="1" dirty="0" smtClean="0">
                <a:solidFill>
                  <a:srgbClr val="003300"/>
                </a:solidFill>
              </a:rPr>
              <a:t> </a:t>
            </a:r>
            <a:r>
              <a:rPr lang="es-ES" sz="1400" b="1" dirty="0" err="1" smtClean="0">
                <a:solidFill>
                  <a:srgbClr val="003300"/>
                </a:solidFill>
              </a:rPr>
              <a:t>acids</a:t>
            </a:r>
            <a:endParaRPr lang="es-ES" sz="1400" b="1" dirty="0">
              <a:solidFill>
                <a:srgbClr val="00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480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2000071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4. </a:t>
            </a:r>
            <a:r>
              <a:rPr lang="en-US" dirty="0" smtClean="0"/>
              <a:t>There are many tools for data evaluation, processing and analysis of </a:t>
            </a:r>
            <a:r>
              <a:rPr lang="en-US" dirty="0" err="1" smtClean="0"/>
              <a:t>metabolomics</a:t>
            </a:r>
            <a:r>
              <a:rPr lang="en-US" dirty="0" smtClean="0"/>
              <a:t> data, each of them with their strengths and weaknesses. You need a lifetime to learn them all, so the most important thing is to know your data and what do you want to get from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03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</a:t>
            </a:r>
          </a:p>
        </p:txBody>
      </p:sp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21336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5" name="Picture 7" descr="Inic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" y="4800600"/>
            <a:ext cx="9048750" cy="1428750"/>
          </a:xfrm>
          <a:prstGeom prst="rect">
            <a:avLst/>
          </a:prstGeom>
          <a:noFill/>
        </p:spPr>
      </p:pic>
      <p:pic>
        <p:nvPicPr>
          <p:cNvPr id="83977" name="Picture 9" descr="http://termeg.uc3m.es/?q=system/files/styles/galleryformatter_slide/private/Diapositiva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609599"/>
            <a:ext cx="4762500" cy="2971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304800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Other take home notes…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metrotravel.mx/sites/default/files/field/image/gracia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345" y="304800"/>
            <a:ext cx="6664655" cy="41620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0" y="595491"/>
            <a:ext cx="1219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Oliver</a:t>
            </a:r>
          </a:p>
          <a:p>
            <a:r>
              <a:rPr lang="en-US" dirty="0" smtClean="0"/>
              <a:t>Tobias</a:t>
            </a:r>
          </a:p>
          <a:p>
            <a:r>
              <a:rPr lang="en-US" dirty="0" err="1" smtClean="0"/>
              <a:t>Gert</a:t>
            </a:r>
            <a:endParaRPr lang="en-US" dirty="0" smtClean="0"/>
          </a:p>
          <a:p>
            <a:r>
              <a:rPr lang="en-US" dirty="0" smtClean="0"/>
              <a:t>Kevin</a:t>
            </a:r>
          </a:p>
          <a:p>
            <a:r>
              <a:rPr lang="en-US" dirty="0" err="1" smtClean="0"/>
              <a:t>Sajjan</a:t>
            </a:r>
            <a:endParaRPr lang="en-US" dirty="0" smtClean="0"/>
          </a:p>
          <a:p>
            <a:r>
              <a:rPr lang="en-US" dirty="0" smtClean="0"/>
              <a:t>Mine</a:t>
            </a:r>
          </a:p>
          <a:p>
            <a:r>
              <a:rPr lang="en-US" dirty="0" smtClean="0"/>
              <a:t>Mimi</a:t>
            </a:r>
          </a:p>
          <a:p>
            <a:r>
              <a:rPr lang="en-US" dirty="0" smtClean="0"/>
              <a:t>Bill</a:t>
            </a:r>
          </a:p>
          <a:p>
            <a:r>
              <a:rPr lang="en-US" dirty="0" smtClean="0"/>
              <a:t>John</a:t>
            </a:r>
          </a:p>
          <a:p>
            <a:r>
              <a:rPr lang="en-US" dirty="0" smtClean="0"/>
              <a:t>Dominique</a:t>
            </a:r>
          </a:p>
          <a:p>
            <a:r>
              <a:rPr lang="en-US" dirty="0" err="1" smtClean="0"/>
              <a:t>Arpana</a:t>
            </a:r>
            <a:endParaRPr lang="en-US" dirty="0" smtClean="0"/>
          </a:p>
          <a:p>
            <a:r>
              <a:rPr lang="en-US" dirty="0" smtClean="0"/>
              <a:t>Yan</a:t>
            </a:r>
          </a:p>
          <a:p>
            <a:r>
              <a:rPr lang="en-US" dirty="0" smtClean="0"/>
              <a:t>Brian D.</a:t>
            </a:r>
          </a:p>
          <a:p>
            <a:r>
              <a:rPr lang="en-US" dirty="0" smtClean="0"/>
              <a:t>Dmitry</a:t>
            </a:r>
          </a:p>
          <a:p>
            <a:r>
              <a:rPr lang="en-US" dirty="0" smtClean="0"/>
              <a:t>Johannes</a:t>
            </a:r>
          </a:p>
          <a:p>
            <a:r>
              <a:rPr lang="en-US" dirty="0" smtClean="0"/>
              <a:t>Tom</a:t>
            </a:r>
          </a:p>
          <a:p>
            <a:r>
              <a:rPr lang="en-US" dirty="0" err="1" smtClean="0"/>
              <a:t>Zijuan</a:t>
            </a:r>
            <a:endParaRPr lang="en-US" dirty="0" smtClean="0"/>
          </a:p>
          <a:p>
            <a:r>
              <a:rPr lang="en-US" dirty="0" smtClean="0"/>
              <a:t>Jeannette</a:t>
            </a:r>
          </a:p>
          <a:p>
            <a:r>
              <a:rPr lang="en-US" dirty="0" smtClean="0"/>
              <a:t>Ingrid</a:t>
            </a:r>
          </a:p>
          <a:p>
            <a:r>
              <a:rPr lang="en-US" dirty="0" smtClean="0"/>
              <a:t>Alex</a:t>
            </a:r>
          </a:p>
          <a:p>
            <a:r>
              <a:rPr lang="en-US" dirty="0" smtClean="0"/>
              <a:t>Angela</a:t>
            </a:r>
          </a:p>
          <a:p>
            <a:r>
              <a:rPr lang="en-US" dirty="0" smtClean="0"/>
              <a:t>Mona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724400"/>
            <a:ext cx="6019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Joyce W.</a:t>
            </a:r>
          </a:p>
          <a:p>
            <a:r>
              <a:rPr lang="en-US" dirty="0" smtClean="0"/>
              <a:t>Stephanie</a:t>
            </a:r>
          </a:p>
          <a:p>
            <a:r>
              <a:rPr lang="en-US" dirty="0" err="1" smtClean="0"/>
              <a:t>Sharlene</a:t>
            </a:r>
            <a:endParaRPr lang="en-US" dirty="0" smtClean="0"/>
          </a:p>
          <a:p>
            <a:r>
              <a:rPr lang="en-US" dirty="0" smtClean="0"/>
              <a:t>Joyce L</a:t>
            </a:r>
          </a:p>
          <a:p>
            <a:r>
              <a:rPr lang="en-US" dirty="0" smtClean="0"/>
              <a:t>Luis</a:t>
            </a:r>
          </a:p>
          <a:p>
            <a:r>
              <a:rPr lang="en-US" dirty="0" smtClean="0"/>
              <a:t>Carol</a:t>
            </a:r>
          </a:p>
          <a:p>
            <a:r>
              <a:rPr lang="en-US" dirty="0" smtClean="0"/>
              <a:t>Nancy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4755444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Zipora</a:t>
            </a:r>
            <a:endParaRPr lang="en-US" dirty="0" smtClean="0"/>
          </a:p>
          <a:p>
            <a:r>
              <a:rPr lang="en-US" dirty="0" err="1" smtClean="0"/>
              <a:t>Kohei</a:t>
            </a:r>
            <a:endParaRPr lang="en-US" dirty="0" smtClean="0"/>
          </a:p>
          <a:p>
            <a:r>
              <a:rPr lang="en-US" dirty="0" smtClean="0"/>
              <a:t>Nobuo</a:t>
            </a:r>
          </a:p>
          <a:p>
            <a:r>
              <a:rPr lang="en-US" dirty="0" err="1" smtClean="0"/>
              <a:t>Motofumi</a:t>
            </a:r>
            <a:endParaRPr lang="en-US" dirty="0" smtClean="0"/>
          </a:p>
          <a:p>
            <a:r>
              <a:rPr lang="en-US" dirty="0" smtClean="0"/>
              <a:t>Natalia</a:t>
            </a:r>
          </a:p>
          <a:p>
            <a:r>
              <a:rPr lang="en-US" dirty="0" smtClean="0"/>
              <a:t>Marta</a:t>
            </a:r>
          </a:p>
          <a:p>
            <a:r>
              <a:rPr lang="en-US" dirty="0" smtClean="0"/>
              <a:t>Diego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4750475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Lana</a:t>
            </a:r>
          </a:p>
          <a:p>
            <a:r>
              <a:rPr lang="en-US" dirty="0" smtClean="0"/>
              <a:t>Erin</a:t>
            </a:r>
          </a:p>
          <a:p>
            <a:r>
              <a:rPr lang="en-US" dirty="0" err="1" smtClean="0"/>
              <a:t>Deepika</a:t>
            </a:r>
            <a:endParaRPr lang="en-US" dirty="0" smtClean="0"/>
          </a:p>
          <a:p>
            <a:r>
              <a:rPr lang="en-US" dirty="0" smtClean="0"/>
              <a:t>Ben</a:t>
            </a:r>
          </a:p>
          <a:p>
            <a:r>
              <a:rPr lang="en-US" dirty="0" smtClean="0"/>
              <a:t>Brian N.</a:t>
            </a:r>
          </a:p>
          <a:p>
            <a:r>
              <a:rPr lang="en-US" dirty="0" smtClean="0"/>
              <a:t>Na</a:t>
            </a:r>
          </a:p>
          <a:p>
            <a:r>
              <a:rPr lang="en-US" dirty="0" err="1" smtClean="0"/>
              <a:t>Sneh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0" y="4800600"/>
            <a:ext cx="1752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Ashwani</a:t>
            </a:r>
            <a:endParaRPr lang="en-US" dirty="0" smtClean="0"/>
          </a:p>
          <a:p>
            <a:r>
              <a:rPr lang="en-US" dirty="0" err="1" smtClean="0"/>
              <a:t>Vaganan</a:t>
            </a:r>
            <a:endParaRPr lang="en-US" dirty="0" smtClean="0"/>
          </a:p>
          <a:p>
            <a:r>
              <a:rPr lang="en-US" dirty="0" err="1" smtClean="0"/>
              <a:t>Dawei</a:t>
            </a:r>
            <a:endParaRPr lang="en-US" dirty="0" smtClean="0"/>
          </a:p>
          <a:p>
            <a:r>
              <a:rPr lang="en-US" dirty="0" err="1" smtClean="0"/>
              <a:t>Nutan</a:t>
            </a:r>
            <a:endParaRPr lang="en-US" dirty="0" smtClean="0"/>
          </a:p>
          <a:p>
            <a:r>
              <a:rPr lang="en-US" dirty="0" smtClean="0"/>
              <a:t>Montserrat</a:t>
            </a:r>
          </a:p>
          <a:p>
            <a:r>
              <a:rPr lang="en-US" dirty="0" err="1" smtClean="0"/>
              <a:t>Dinesh</a:t>
            </a:r>
            <a:endParaRPr lang="en-US" dirty="0" smtClean="0"/>
          </a:p>
          <a:p>
            <a:r>
              <a:rPr lang="en-US" dirty="0" smtClean="0"/>
              <a:t>Reid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4724400"/>
            <a:ext cx="1447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Narendra</a:t>
            </a:r>
            <a:endParaRPr lang="en-US" dirty="0" smtClean="0"/>
          </a:p>
          <a:p>
            <a:r>
              <a:rPr lang="en-US" dirty="0" smtClean="0"/>
              <a:t>Mark</a:t>
            </a:r>
          </a:p>
          <a:p>
            <a:r>
              <a:rPr lang="en-US" dirty="0" smtClean="0"/>
              <a:t>Liz</a:t>
            </a:r>
          </a:p>
          <a:p>
            <a:r>
              <a:rPr lang="en-US" dirty="0" smtClean="0"/>
              <a:t>Christine</a:t>
            </a:r>
          </a:p>
          <a:p>
            <a:r>
              <a:rPr lang="en-US" dirty="0" smtClean="0"/>
              <a:t>Clara</a:t>
            </a:r>
          </a:p>
          <a:p>
            <a:r>
              <a:rPr lang="en-US" dirty="0" smtClean="0"/>
              <a:t>Alberto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r="7868"/>
          <a:stretch>
            <a:fillRect/>
          </a:stretch>
        </p:blipFill>
        <p:spPr bwMode="auto">
          <a:xfrm>
            <a:off x="2704689" y="2135110"/>
            <a:ext cx="6013155" cy="220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 l="5634" t="16444" r="2817" b="4622"/>
          <a:stretch>
            <a:fillRect/>
          </a:stretch>
        </p:blipFill>
        <p:spPr bwMode="auto">
          <a:xfrm>
            <a:off x="2667000" y="4512365"/>
            <a:ext cx="6013155" cy="234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 l="10550" r="66514"/>
          <a:stretch>
            <a:fillRect/>
          </a:stretch>
        </p:blipFill>
        <p:spPr bwMode="auto">
          <a:xfrm>
            <a:off x="152400" y="3505200"/>
            <a:ext cx="1981200" cy="3149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 cstate="print"/>
          <a:srcRect l="10550" r="62844"/>
          <a:stretch>
            <a:fillRect/>
          </a:stretch>
        </p:blipFill>
        <p:spPr bwMode="auto">
          <a:xfrm>
            <a:off x="76200" y="0"/>
            <a:ext cx="22098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219200" y="0"/>
            <a:ext cx="1371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TG 50:3</a:t>
            </a:r>
          </a:p>
          <a:p>
            <a:r>
              <a:rPr lang="en-US" sz="1400" dirty="0" smtClean="0"/>
              <a:t>FWHM 6.1 sec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3505200"/>
            <a:ext cx="13716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LPC 18:1</a:t>
            </a:r>
          </a:p>
          <a:p>
            <a:r>
              <a:rPr lang="en-US" sz="1400" dirty="0" smtClean="0"/>
              <a:t>FWHM 3.6 sec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189111" y="2198511"/>
            <a:ext cx="1219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ESI + mode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71800" y="103763"/>
            <a:ext cx="5791200" cy="18774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Parameters</a:t>
            </a:r>
          </a:p>
          <a:p>
            <a:endParaRPr lang="en-US" sz="1600" dirty="0" smtClean="0"/>
          </a:p>
          <a:p>
            <a:pPr>
              <a:buFontTx/>
              <a:buChar char="-"/>
            </a:pPr>
            <a:r>
              <a:rPr lang="en-US" sz="1400" dirty="0" smtClean="0"/>
              <a:t>Temperature: 65</a:t>
            </a:r>
            <a:r>
              <a:rPr lang="en-US" sz="1400" baseline="30000" dirty="0" smtClean="0"/>
              <a:t>o</a:t>
            </a:r>
            <a:r>
              <a:rPr lang="en-US" sz="1400" dirty="0" smtClean="0"/>
              <a:t>C</a:t>
            </a:r>
          </a:p>
          <a:p>
            <a:pPr>
              <a:buFontTx/>
              <a:buChar char="-"/>
            </a:pPr>
            <a:r>
              <a:rPr lang="en-US" sz="1400" dirty="0" smtClean="0"/>
              <a:t>Solvent A: 60:40 </a:t>
            </a:r>
            <a:r>
              <a:rPr lang="en-US" sz="1400" dirty="0" err="1" smtClean="0"/>
              <a:t>ACN:water</a:t>
            </a:r>
            <a:r>
              <a:rPr lang="en-US" sz="1400" dirty="0" smtClean="0"/>
              <a:t> + 10 </a:t>
            </a:r>
            <a:r>
              <a:rPr lang="en-US" sz="1400" dirty="0" err="1" smtClean="0"/>
              <a:t>mM</a:t>
            </a:r>
            <a:r>
              <a:rPr lang="en-US" sz="1400" dirty="0" smtClean="0"/>
              <a:t> Ammonium </a:t>
            </a:r>
            <a:r>
              <a:rPr lang="en-US" sz="1400" dirty="0" err="1" smtClean="0"/>
              <a:t>formiate</a:t>
            </a:r>
            <a:r>
              <a:rPr lang="en-US" sz="1400" dirty="0" smtClean="0"/>
              <a:t> + 0.1% HCOOH</a:t>
            </a:r>
          </a:p>
          <a:p>
            <a:pPr>
              <a:buFontTx/>
              <a:buChar char="-"/>
            </a:pPr>
            <a:r>
              <a:rPr lang="en-US" sz="1400" dirty="0" smtClean="0"/>
              <a:t>Solvent B: 90:10 IPA:ACN +10 </a:t>
            </a:r>
            <a:r>
              <a:rPr lang="en-US" sz="1400" dirty="0" err="1" smtClean="0"/>
              <a:t>mM</a:t>
            </a:r>
            <a:r>
              <a:rPr lang="en-US" sz="1400" dirty="0" smtClean="0"/>
              <a:t> Ammonium </a:t>
            </a:r>
            <a:r>
              <a:rPr lang="en-US" sz="1400" dirty="0" err="1" smtClean="0"/>
              <a:t>formiate</a:t>
            </a:r>
            <a:r>
              <a:rPr lang="en-US" sz="1400" dirty="0" smtClean="0"/>
              <a:t> + 0.1% HCOOH</a:t>
            </a:r>
          </a:p>
          <a:p>
            <a:pPr>
              <a:buFontTx/>
              <a:buChar char="-"/>
            </a:pPr>
            <a:r>
              <a:rPr lang="en-US" sz="1400" dirty="0" smtClean="0"/>
              <a:t>Flow rate: 0.6 ml/min</a:t>
            </a:r>
          </a:p>
          <a:p>
            <a:pPr>
              <a:buFontTx/>
              <a:buChar char="-"/>
            </a:pPr>
            <a:r>
              <a:rPr lang="en-US" sz="1400" dirty="0" smtClean="0"/>
              <a:t>Injection volume: 1.7 </a:t>
            </a:r>
            <a:r>
              <a:rPr lang="el-GR" sz="1400" dirty="0" smtClean="0"/>
              <a:t>μ</a:t>
            </a:r>
            <a:r>
              <a:rPr lang="en-US" sz="1400" dirty="0" smtClean="0"/>
              <a:t>L</a:t>
            </a:r>
          </a:p>
          <a:p>
            <a:pPr>
              <a:buFontTx/>
              <a:buChar char="-"/>
            </a:pPr>
            <a:r>
              <a:rPr lang="en-US" sz="1400" dirty="0" err="1" smtClean="0"/>
              <a:t>Acquity</a:t>
            </a:r>
            <a:r>
              <a:rPr lang="en-US" sz="1400" dirty="0" smtClean="0"/>
              <a:t> UPLC CSH C18 (100 </a:t>
            </a:r>
            <a:r>
              <a:rPr lang="en-US" sz="1400" dirty="0" smtClean="0">
                <a:sym typeface="Symbol"/>
              </a:rPr>
              <a:t></a:t>
            </a:r>
            <a:r>
              <a:rPr lang="en-US" sz="1400" dirty="0" smtClean="0"/>
              <a:t> 2.1 mm; 1.7 µm)</a:t>
            </a:r>
            <a:endParaRPr lang="en-US" sz="1400" baseline="30000" dirty="0"/>
          </a:p>
        </p:txBody>
      </p:sp>
      <p:sp>
        <p:nvSpPr>
          <p:cNvPr id="13" name="Left-Right Arrow 12"/>
          <p:cNvSpPr/>
          <p:nvPr/>
        </p:nvSpPr>
        <p:spPr>
          <a:xfrm>
            <a:off x="3276600" y="4876800"/>
            <a:ext cx="9906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4343400" y="4876800"/>
            <a:ext cx="23622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6781800" y="4876800"/>
            <a:ext cx="12192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11489" y="5029200"/>
            <a:ext cx="955711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err="1" smtClean="0"/>
              <a:t>Acylcarnitines</a:t>
            </a:r>
            <a:endParaRPr lang="en-US" sz="1000" dirty="0" smtClean="0"/>
          </a:p>
          <a:p>
            <a:r>
              <a:rPr lang="en-US" sz="1000" dirty="0" err="1" smtClean="0"/>
              <a:t>LysoPC</a:t>
            </a:r>
            <a:r>
              <a:rPr lang="en-US" sz="1000" dirty="0" smtClean="0"/>
              <a:t>/</a:t>
            </a:r>
            <a:r>
              <a:rPr lang="en-US" sz="1000" dirty="0" err="1" smtClean="0"/>
              <a:t>LysoPE</a:t>
            </a:r>
            <a:endParaRPr lang="en-US" sz="1000" dirty="0"/>
          </a:p>
        </p:txBody>
      </p:sp>
      <p:sp>
        <p:nvSpPr>
          <p:cNvPr id="17" name="Rectangle 16"/>
          <p:cNvSpPr/>
          <p:nvPr/>
        </p:nvSpPr>
        <p:spPr>
          <a:xfrm>
            <a:off x="4944723" y="5087779"/>
            <a:ext cx="115127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smtClean="0"/>
              <a:t>DG/PC/PE/SM/</a:t>
            </a:r>
            <a:r>
              <a:rPr lang="en-US" sz="1000" dirty="0" err="1" smtClean="0"/>
              <a:t>Cer</a:t>
            </a:r>
            <a:endParaRPr lang="en-US" sz="1000" dirty="0"/>
          </a:p>
        </p:txBody>
      </p:sp>
      <p:sp>
        <p:nvSpPr>
          <p:cNvPr id="18" name="Rectangle 17"/>
          <p:cNvSpPr/>
          <p:nvPr/>
        </p:nvSpPr>
        <p:spPr>
          <a:xfrm>
            <a:off x="7162800" y="5163979"/>
            <a:ext cx="508473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smtClean="0"/>
              <a:t>TG/CE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630557" y="1905000"/>
            <a:ext cx="6361043" cy="4876800"/>
            <a:chOff x="2401957" y="381000"/>
            <a:chExt cx="6361043" cy="4876800"/>
          </a:xfrm>
        </p:grpSpPr>
        <p:pic>
          <p:nvPicPr>
            <p:cNvPr id="481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8571"/>
            <a:stretch>
              <a:fillRect/>
            </a:stretch>
          </p:blipFill>
          <p:spPr bwMode="auto">
            <a:xfrm>
              <a:off x="2401957" y="381000"/>
              <a:ext cx="6361043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4990" t="2857" r="5184" b="5714"/>
            <a:stretch>
              <a:fillRect/>
            </a:stretch>
          </p:blipFill>
          <p:spPr bwMode="auto">
            <a:xfrm>
              <a:off x="2401957" y="2819400"/>
              <a:ext cx="632460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 cstate="print"/>
          <a:srcRect l="29817" r="35321"/>
          <a:stretch>
            <a:fillRect/>
          </a:stretch>
        </p:blipFill>
        <p:spPr bwMode="auto">
          <a:xfrm>
            <a:off x="76200" y="457201"/>
            <a:ext cx="224589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95400" y="457200"/>
            <a:ext cx="12954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PC 34:2</a:t>
            </a:r>
          </a:p>
          <a:p>
            <a:r>
              <a:rPr lang="en-US" sz="1400" dirty="0" smtClean="0"/>
              <a:t>FWHM 5.8 sec</a:t>
            </a:r>
            <a:endParaRPr lang="en-US" sz="1400" dirty="0"/>
          </a:p>
        </p:txBody>
      </p:sp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5" cstate="print"/>
          <a:srcRect l="29817" r="35321"/>
          <a:stretch>
            <a:fillRect/>
          </a:stretch>
        </p:blipFill>
        <p:spPr bwMode="auto">
          <a:xfrm>
            <a:off x="76201" y="3276601"/>
            <a:ext cx="2438399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371600" y="3276600"/>
            <a:ext cx="1143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SM d34:1</a:t>
            </a:r>
          </a:p>
          <a:p>
            <a:r>
              <a:rPr lang="en-US" sz="1400" dirty="0" smtClean="0"/>
              <a:t>FWHM 6 sec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200400" y="2209800"/>
            <a:ext cx="1219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ESI - mode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76201"/>
            <a:ext cx="6096000" cy="18774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Parameters</a:t>
            </a:r>
          </a:p>
          <a:p>
            <a:endParaRPr lang="en-US" sz="1600" dirty="0" smtClean="0"/>
          </a:p>
          <a:p>
            <a:pPr>
              <a:buFontTx/>
              <a:buChar char="-"/>
            </a:pPr>
            <a:r>
              <a:rPr lang="en-US" sz="1400" dirty="0" smtClean="0"/>
              <a:t>Temperature: 65</a:t>
            </a:r>
            <a:r>
              <a:rPr lang="en-US" sz="1400" baseline="30000" dirty="0" smtClean="0"/>
              <a:t>o</a:t>
            </a:r>
            <a:r>
              <a:rPr lang="en-US" sz="1400" dirty="0" smtClean="0"/>
              <a:t>C</a:t>
            </a:r>
          </a:p>
          <a:p>
            <a:pPr>
              <a:buFontTx/>
              <a:buChar char="-"/>
            </a:pPr>
            <a:r>
              <a:rPr lang="en-US" sz="1400" dirty="0" smtClean="0"/>
              <a:t>Solvent A: 60:40 </a:t>
            </a:r>
            <a:r>
              <a:rPr lang="en-US" sz="1400" dirty="0" err="1" smtClean="0"/>
              <a:t>ACN:water</a:t>
            </a:r>
            <a:r>
              <a:rPr lang="en-US" sz="1400" dirty="0" smtClean="0"/>
              <a:t> + 10 </a:t>
            </a:r>
            <a:r>
              <a:rPr lang="en-US" sz="1400" dirty="0" err="1" smtClean="0"/>
              <a:t>mM</a:t>
            </a:r>
            <a:r>
              <a:rPr lang="en-US" sz="1400" dirty="0" smtClean="0"/>
              <a:t> Ammonium </a:t>
            </a:r>
            <a:r>
              <a:rPr lang="en-US" sz="1400" dirty="0" err="1" smtClean="0"/>
              <a:t>formiate</a:t>
            </a:r>
            <a:r>
              <a:rPr lang="en-US" sz="1400" dirty="0" smtClean="0"/>
              <a:t> + 0.1% HCOOH</a:t>
            </a:r>
          </a:p>
          <a:p>
            <a:pPr>
              <a:buFontTx/>
              <a:buChar char="-"/>
            </a:pPr>
            <a:r>
              <a:rPr lang="en-US" sz="1400" dirty="0" smtClean="0"/>
              <a:t>Solvent B: 90:10 IPA:ACN +10 </a:t>
            </a:r>
            <a:r>
              <a:rPr lang="en-US" sz="1400" dirty="0" err="1" smtClean="0"/>
              <a:t>mM</a:t>
            </a:r>
            <a:r>
              <a:rPr lang="en-US" sz="1400" dirty="0" smtClean="0"/>
              <a:t> Ammonium </a:t>
            </a:r>
            <a:r>
              <a:rPr lang="en-US" sz="1400" dirty="0" err="1" smtClean="0"/>
              <a:t>formiate</a:t>
            </a:r>
            <a:r>
              <a:rPr lang="en-US" sz="1400" dirty="0" smtClean="0"/>
              <a:t> + 0.1% HCOOH</a:t>
            </a:r>
          </a:p>
          <a:p>
            <a:pPr>
              <a:buFontTx/>
              <a:buChar char="-"/>
            </a:pPr>
            <a:r>
              <a:rPr lang="en-US" sz="1400" dirty="0" smtClean="0"/>
              <a:t>Flow rate: 0.6 ml/min</a:t>
            </a:r>
          </a:p>
          <a:p>
            <a:pPr>
              <a:buFontTx/>
              <a:buChar char="-"/>
            </a:pPr>
            <a:r>
              <a:rPr lang="en-US" sz="1400" dirty="0" smtClean="0"/>
              <a:t>Injection volume: 5 </a:t>
            </a:r>
            <a:r>
              <a:rPr lang="el-GR" sz="1400" dirty="0" smtClean="0"/>
              <a:t>μ</a:t>
            </a:r>
            <a:r>
              <a:rPr lang="en-US" sz="1400" dirty="0" smtClean="0"/>
              <a:t>L</a:t>
            </a:r>
          </a:p>
          <a:p>
            <a:pPr>
              <a:buFontTx/>
              <a:buChar char="-"/>
            </a:pPr>
            <a:r>
              <a:rPr lang="en-US" sz="1400" dirty="0" err="1" smtClean="0"/>
              <a:t>Acquity</a:t>
            </a:r>
            <a:r>
              <a:rPr lang="en-US" sz="1400" dirty="0" smtClean="0"/>
              <a:t> UPLC CSH C18 (100 </a:t>
            </a:r>
            <a:r>
              <a:rPr lang="en-US" sz="1400" dirty="0" smtClean="0">
                <a:sym typeface="Symbol"/>
              </a:rPr>
              <a:t></a:t>
            </a:r>
            <a:r>
              <a:rPr lang="en-US" sz="1400" dirty="0" smtClean="0"/>
              <a:t> 2.1 mm; 1.7 µm)</a:t>
            </a:r>
            <a:endParaRPr lang="en-US" sz="1400" baseline="30000" dirty="0"/>
          </a:p>
        </p:txBody>
      </p:sp>
      <p:sp>
        <p:nvSpPr>
          <p:cNvPr id="18" name="Left-Right Arrow 17"/>
          <p:cNvSpPr/>
          <p:nvPr/>
        </p:nvSpPr>
        <p:spPr>
          <a:xfrm>
            <a:off x="3276600" y="4876800"/>
            <a:ext cx="9906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4343400" y="4876800"/>
            <a:ext cx="4572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-Right Arrow 19"/>
          <p:cNvSpPr/>
          <p:nvPr/>
        </p:nvSpPr>
        <p:spPr>
          <a:xfrm>
            <a:off x="4876800" y="4876800"/>
            <a:ext cx="16002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311489" y="5087779"/>
            <a:ext cx="95571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err="1" smtClean="0"/>
              <a:t>LysoPC</a:t>
            </a:r>
            <a:r>
              <a:rPr lang="en-US" sz="1000" dirty="0" smtClean="0"/>
              <a:t>/</a:t>
            </a:r>
            <a:r>
              <a:rPr lang="en-US" sz="1000" dirty="0" err="1" smtClean="0"/>
              <a:t>LysoPE</a:t>
            </a:r>
            <a:endParaRPr lang="en-US" sz="1000" dirty="0"/>
          </a:p>
        </p:txBody>
      </p:sp>
      <p:sp>
        <p:nvSpPr>
          <p:cNvPr id="22" name="Rectangle 21"/>
          <p:cNvSpPr/>
          <p:nvPr/>
        </p:nvSpPr>
        <p:spPr>
          <a:xfrm>
            <a:off x="5091570" y="5105400"/>
            <a:ext cx="1233030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smtClean="0"/>
              <a:t>PI/PC/PE/SM/PG/PS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4419600" y="5087779"/>
            <a:ext cx="317716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smtClean="0"/>
              <a:t>FA</a:t>
            </a:r>
            <a:endParaRPr lang="en-US" sz="1000" dirty="0"/>
          </a:p>
        </p:txBody>
      </p:sp>
      <p:sp>
        <p:nvSpPr>
          <p:cNvPr id="25" name="Left-Right Arrow 24"/>
          <p:cNvSpPr/>
          <p:nvPr/>
        </p:nvSpPr>
        <p:spPr>
          <a:xfrm>
            <a:off x="6553200" y="4876800"/>
            <a:ext cx="457200" cy="76200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647800" y="5087779"/>
            <a:ext cx="362600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00" dirty="0" err="1" smtClean="0"/>
              <a:t>Cer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802" y="56322"/>
            <a:ext cx="8796798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801" y="2743200"/>
            <a:ext cx="8796799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1699" y="28473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</a:t>
            </a:r>
            <a:endParaRPr lang="en-US" sz="12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4746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2</a:t>
            </a:r>
            <a:endParaRPr lang="en-US" sz="12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4017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3</a:t>
            </a:r>
            <a:endParaRPr lang="en-US" sz="12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32253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4</a:t>
            </a:r>
            <a:endParaRPr lang="en-US" sz="12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8125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5</a:t>
            </a:r>
            <a:endParaRPr lang="en-US" sz="12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593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6</a:t>
            </a:r>
            <a:endParaRPr lang="en-US" sz="1200" b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1061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7</a:t>
            </a:r>
            <a:endParaRPr lang="en-US" sz="12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26129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8</a:t>
            </a:r>
            <a:endParaRPr lang="en-US" sz="1200" b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4585" y="2849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9</a:t>
            </a:r>
            <a:endParaRPr lang="en-US" sz="12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2447" y="284922"/>
            <a:ext cx="344508" cy="280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10</a:t>
            </a:r>
            <a:endParaRPr lang="en-US" sz="1200" b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1295" y="284922"/>
            <a:ext cx="344508" cy="280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11</a:t>
            </a:r>
            <a:endParaRPr lang="en-US" sz="1200" b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47353" y="297632"/>
            <a:ext cx="344508" cy="280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13</a:t>
            </a:r>
            <a:endParaRPr lang="en-US" sz="1200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16371" y="284922"/>
            <a:ext cx="344508" cy="280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14</a:t>
            </a:r>
            <a:endParaRPr lang="en-US" sz="12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9895" y="286147"/>
            <a:ext cx="344508" cy="280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12</a:t>
            </a:r>
            <a:endParaRPr lang="en-US" sz="1200" b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9203" y="27995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1</a:t>
            </a:r>
            <a:endParaRPr lang="en-US" sz="1200" b="1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3725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2</a:t>
            </a:r>
            <a:endParaRPr lang="en-US" sz="1200" b="1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2985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3</a:t>
            </a:r>
            <a:endParaRPr lang="en-US" sz="1200" b="1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6457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4</a:t>
            </a:r>
            <a:endParaRPr lang="en-US" sz="1200" b="1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65057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5</a:t>
            </a:r>
            <a:endParaRPr lang="en-US" sz="1200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7593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6</a:t>
            </a:r>
            <a:endParaRPr lang="en-US" sz="1200" b="1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8325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7</a:t>
            </a:r>
            <a:endParaRPr lang="en-US" sz="1200" b="1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55061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8</a:t>
            </a:r>
            <a:endParaRPr lang="en-US" sz="1200" b="1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61385" y="27997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9</a:t>
            </a:r>
            <a:endParaRPr lang="en-US" sz="1200" b="1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5707805"/>
            <a:ext cx="1662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(1) CUDA  </a:t>
            </a:r>
          </a:p>
          <a:p>
            <a:r>
              <a:rPr lang="en-US" sz="1200" b="1" dirty="0" smtClean="0">
                <a:latin typeface="+mj-lt"/>
              </a:rPr>
              <a:t>(2) </a:t>
            </a:r>
            <a:r>
              <a:rPr lang="en-US" sz="1200" b="1" dirty="0" err="1" smtClean="0">
                <a:latin typeface="+mj-lt"/>
              </a:rPr>
              <a:t>Sphingosine</a:t>
            </a:r>
            <a:r>
              <a:rPr lang="en-US" sz="1200" b="1" dirty="0" smtClean="0">
                <a:latin typeface="+mj-lt"/>
              </a:rPr>
              <a:t> (</a:t>
            </a:r>
            <a:r>
              <a:rPr lang="en-US" sz="1200" b="1" dirty="0" err="1" smtClean="0">
                <a:latin typeface="+mj-lt"/>
              </a:rPr>
              <a:t>d17:1</a:t>
            </a:r>
            <a:r>
              <a:rPr lang="en-US" sz="1200" b="1" dirty="0" smtClean="0">
                <a:latin typeface="+mj-lt"/>
              </a:rPr>
              <a:t>)</a:t>
            </a:r>
          </a:p>
          <a:p>
            <a:r>
              <a:rPr lang="en-US" sz="1200" b="1" dirty="0" smtClean="0">
                <a:latin typeface="+mj-lt"/>
              </a:rPr>
              <a:t>(3) </a:t>
            </a:r>
            <a:r>
              <a:rPr lang="en-US" sz="1200" b="1" dirty="0" err="1" smtClean="0">
                <a:latin typeface="+mj-lt"/>
              </a:rPr>
              <a:t>LysoPE</a:t>
            </a:r>
            <a:r>
              <a:rPr lang="en-US" sz="1200" b="1" dirty="0" smtClean="0">
                <a:latin typeface="+mj-lt"/>
              </a:rPr>
              <a:t>(17:1)</a:t>
            </a:r>
          </a:p>
          <a:p>
            <a:r>
              <a:rPr lang="en-US" sz="1200" b="1" dirty="0" smtClean="0">
                <a:latin typeface="+mj-lt"/>
              </a:rPr>
              <a:t>(4) </a:t>
            </a:r>
            <a:r>
              <a:rPr lang="en-US" sz="1200" b="1" dirty="0" err="1" smtClean="0">
                <a:latin typeface="+mj-lt"/>
              </a:rPr>
              <a:t>LysoPC</a:t>
            </a:r>
            <a:r>
              <a:rPr lang="en-US" sz="1200" b="1" dirty="0" smtClean="0">
                <a:latin typeface="+mj-lt"/>
              </a:rPr>
              <a:t>(17:0)</a:t>
            </a:r>
          </a:p>
          <a:p>
            <a:r>
              <a:rPr lang="en-US" sz="1200" b="1" dirty="0">
                <a:latin typeface="+mj-lt"/>
              </a:rPr>
              <a:t>(5) </a:t>
            </a:r>
            <a:r>
              <a:rPr lang="en-US" sz="1200" b="1" dirty="0" smtClean="0">
                <a:latin typeface="+mj-lt"/>
              </a:rPr>
              <a:t>MG(17:0/0:0/0:0)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35150" y="5751323"/>
            <a:ext cx="1870249" cy="1030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+mj-lt"/>
              </a:rPr>
              <a:t>(</a:t>
            </a:r>
            <a:r>
              <a:rPr lang="en-US" sz="1200" b="1" dirty="0">
                <a:latin typeface="+mj-lt"/>
              </a:rPr>
              <a:t>11) </a:t>
            </a:r>
            <a:r>
              <a:rPr lang="en-US" sz="1200" b="1" dirty="0" err="1" smtClean="0"/>
              <a:t>Cer</a:t>
            </a:r>
            <a:r>
              <a:rPr lang="en-US" sz="1200" b="1" dirty="0" smtClean="0"/>
              <a:t> (d18:1/17:0)</a:t>
            </a:r>
            <a:endParaRPr lang="en-US" sz="1200" b="1" dirty="0" smtClean="0">
              <a:latin typeface="+mj-lt"/>
            </a:endParaRPr>
          </a:p>
          <a:p>
            <a:r>
              <a:rPr lang="en-US" sz="1200" b="1" dirty="0">
                <a:latin typeface="+mj-lt"/>
              </a:rPr>
              <a:t>(</a:t>
            </a:r>
            <a:r>
              <a:rPr lang="en-US" sz="1200" b="1" dirty="0" smtClean="0">
                <a:latin typeface="+mj-lt"/>
              </a:rPr>
              <a:t>12) </a:t>
            </a:r>
            <a:r>
              <a:rPr lang="en-US" sz="1200" b="1" dirty="0">
                <a:latin typeface="+mj-lt"/>
              </a:rPr>
              <a:t>PE(17:0/17:0)</a:t>
            </a:r>
          </a:p>
          <a:p>
            <a:r>
              <a:rPr lang="en-US" sz="1200" b="1" dirty="0">
                <a:latin typeface="+mj-lt"/>
              </a:rPr>
              <a:t>(</a:t>
            </a:r>
            <a:r>
              <a:rPr lang="en-US" sz="1200" b="1" dirty="0" smtClean="0">
                <a:latin typeface="+mj-lt"/>
              </a:rPr>
              <a:t>13) </a:t>
            </a:r>
            <a:r>
              <a:rPr lang="en-US" sz="1200" b="1" dirty="0" err="1">
                <a:latin typeface="+mj-lt"/>
              </a:rPr>
              <a:t>d</a:t>
            </a:r>
            <a:r>
              <a:rPr lang="en-US" sz="1200" b="1" baseline="-25000" dirty="0" err="1">
                <a:latin typeface="+mj-lt"/>
              </a:rPr>
              <a:t>5</a:t>
            </a:r>
            <a:r>
              <a:rPr lang="en-US" sz="1200" b="1" dirty="0">
                <a:latin typeface="+mj-lt"/>
              </a:rPr>
              <a:t>-TG(17:0/17:1/17:0)</a:t>
            </a:r>
          </a:p>
          <a:p>
            <a:r>
              <a:rPr lang="en-US" sz="1200" b="1" dirty="0">
                <a:latin typeface="+mj-lt"/>
              </a:rPr>
              <a:t>(</a:t>
            </a:r>
            <a:r>
              <a:rPr lang="en-US" sz="1200" b="1" dirty="0" smtClean="0">
                <a:latin typeface="+mj-lt"/>
              </a:rPr>
              <a:t>14) </a:t>
            </a:r>
            <a:r>
              <a:rPr lang="en-US" sz="1200" b="1" dirty="0">
                <a:latin typeface="+mj-lt"/>
              </a:rPr>
              <a:t>CE(22:1)</a:t>
            </a:r>
          </a:p>
          <a:p>
            <a:endParaRPr lang="en-US" sz="1200" b="1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52599" y="5733871"/>
            <a:ext cx="1571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(6) DG(18:1/2:0/0:0)</a:t>
            </a:r>
          </a:p>
          <a:p>
            <a:r>
              <a:rPr lang="en-US" sz="1200" b="1" dirty="0" smtClean="0">
                <a:latin typeface="+mj-lt"/>
              </a:rPr>
              <a:t>(7) PC(12:0/13:0)</a:t>
            </a:r>
          </a:p>
          <a:p>
            <a:r>
              <a:rPr lang="en-US" sz="1200" b="1" dirty="0" smtClean="0">
                <a:latin typeface="+mj-lt"/>
              </a:rPr>
              <a:t>(8) DG(12:0/12:0/0:0)</a:t>
            </a:r>
          </a:p>
          <a:p>
            <a:r>
              <a:rPr lang="en-US" sz="1200" b="1" dirty="0">
                <a:latin typeface="+mj-lt"/>
              </a:rPr>
              <a:t>(9) </a:t>
            </a:r>
            <a:r>
              <a:rPr lang="en-US" sz="1200" b="1" dirty="0" err="1">
                <a:latin typeface="+mj-lt"/>
              </a:rPr>
              <a:t>d</a:t>
            </a:r>
            <a:r>
              <a:rPr lang="en-US" sz="1200" b="1" baseline="-25000" dirty="0" err="1">
                <a:latin typeface="+mj-lt"/>
              </a:rPr>
              <a:t>7</a:t>
            </a:r>
            <a:r>
              <a:rPr lang="en-US" sz="1200" b="1" dirty="0">
                <a:latin typeface="+mj-lt"/>
              </a:rPr>
              <a:t>-Cholesterol</a:t>
            </a:r>
          </a:p>
          <a:p>
            <a:r>
              <a:rPr lang="en-US" sz="1200" b="1" dirty="0">
                <a:latin typeface="+mj-lt"/>
              </a:rPr>
              <a:t>(10) SM(17:0)</a:t>
            </a:r>
          </a:p>
          <a:p>
            <a:endParaRPr lang="en-US" sz="1200" b="1" dirty="0" smtClean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15000" y="5867400"/>
            <a:ext cx="1383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(1) CUDA </a:t>
            </a:r>
          </a:p>
          <a:p>
            <a:r>
              <a:rPr lang="en-US" sz="1200" b="1" dirty="0" smtClean="0">
                <a:latin typeface="+mj-lt"/>
              </a:rPr>
              <a:t>(2) </a:t>
            </a:r>
            <a:r>
              <a:rPr lang="en-US" sz="1200" b="1" dirty="0" err="1" smtClean="0">
                <a:latin typeface="+mj-lt"/>
              </a:rPr>
              <a:t>LysoPE</a:t>
            </a:r>
            <a:r>
              <a:rPr lang="en-US" sz="1200" b="1" dirty="0" smtClean="0">
                <a:latin typeface="+mj-lt"/>
              </a:rPr>
              <a:t>(17:1)</a:t>
            </a:r>
          </a:p>
          <a:p>
            <a:r>
              <a:rPr lang="en-US" sz="1200" b="1" dirty="0" smtClean="0">
                <a:latin typeface="+mj-lt"/>
              </a:rPr>
              <a:t>(3) </a:t>
            </a:r>
            <a:r>
              <a:rPr lang="en-US" sz="1200" b="1" dirty="0" err="1" smtClean="0">
                <a:latin typeface="+mj-lt"/>
              </a:rPr>
              <a:t>LysoPC</a:t>
            </a:r>
            <a:r>
              <a:rPr lang="en-US" sz="1200" b="1" dirty="0" smtClean="0">
                <a:latin typeface="+mj-lt"/>
              </a:rPr>
              <a:t>(17:0)</a:t>
            </a:r>
          </a:p>
          <a:p>
            <a:r>
              <a:rPr lang="en-US" sz="1200" b="1" dirty="0" smtClean="0">
                <a:latin typeface="+mj-lt"/>
              </a:rPr>
              <a:t>(4) </a:t>
            </a:r>
            <a:r>
              <a:rPr lang="en-US" sz="1200" b="1" dirty="0" err="1" smtClean="0">
                <a:latin typeface="+mj-lt"/>
              </a:rPr>
              <a:t>d</a:t>
            </a:r>
            <a:r>
              <a:rPr lang="en-US" sz="1200" b="1" baseline="-25000" dirty="0" err="1" smtClean="0">
                <a:latin typeface="+mj-lt"/>
              </a:rPr>
              <a:t>3</a:t>
            </a:r>
            <a:r>
              <a:rPr lang="en-US" sz="1200" b="1" dirty="0" err="1" smtClean="0">
                <a:latin typeface="+mj-lt"/>
              </a:rPr>
              <a:t>-Palmitic</a:t>
            </a:r>
            <a:r>
              <a:rPr lang="en-US" sz="1200" b="1" dirty="0" smtClean="0">
                <a:latin typeface="+mj-lt"/>
              </a:rPr>
              <a:t> acid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39000" y="5810071"/>
            <a:ext cx="1443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+mj-lt"/>
              </a:rPr>
              <a:t>(5) PC (12:0/13:0)</a:t>
            </a:r>
          </a:p>
          <a:p>
            <a:r>
              <a:rPr lang="en-US" sz="1200" b="1" dirty="0" smtClean="0">
                <a:latin typeface="+mj-lt"/>
              </a:rPr>
              <a:t>(6)SM(17:0</a:t>
            </a:r>
            <a:r>
              <a:rPr lang="en-US" sz="1200" b="1" dirty="0">
                <a:latin typeface="+mj-lt"/>
              </a:rPr>
              <a:t>)</a:t>
            </a:r>
            <a:endParaRPr lang="en-US" sz="1200" b="1" dirty="0" smtClean="0">
              <a:latin typeface="+mj-lt"/>
            </a:endParaRPr>
          </a:p>
          <a:p>
            <a:r>
              <a:rPr lang="en-US" sz="1200" b="1" dirty="0" smtClean="0">
                <a:latin typeface="+mj-lt"/>
              </a:rPr>
              <a:t>(7) PG(17:0/17:0</a:t>
            </a:r>
            <a:r>
              <a:rPr lang="en-US" sz="1200" b="1" dirty="0">
                <a:latin typeface="+mj-lt"/>
              </a:rPr>
              <a:t>)</a:t>
            </a:r>
          </a:p>
          <a:p>
            <a:r>
              <a:rPr lang="en-US" sz="1200" b="1" dirty="0" smtClean="0">
                <a:latin typeface="+mj-lt"/>
              </a:rPr>
              <a:t>(8) </a:t>
            </a:r>
            <a:r>
              <a:rPr lang="en-US" sz="1200" b="1" dirty="0" err="1" smtClean="0">
                <a:latin typeface="+mj-lt"/>
              </a:rPr>
              <a:t>Cer</a:t>
            </a:r>
            <a:r>
              <a:rPr lang="en-US" sz="1200" b="1" dirty="0" smtClean="0">
                <a:latin typeface="+mj-lt"/>
              </a:rPr>
              <a:t> (d18:1/17:0)</a:t>
            </a:r>
            <a:endParaRPr lang="en-US" sz="1200" b="1" dirty="0">
              <a:latin typeface="+mj-lt"/>
            </a:endParaRPr>
          </a:p>
          <a:p>
            <a:r>
              <a:rPr lang="en-US" sz="1200" b="1" dirty="0" smtClean="0">
                <a:latin typeface="+mj-lt"/>
              </a:rPr>
              <a:t>(9) </a:t>
            </a:r>
            <a:r>
              <a:rPr lang="en-US" sz="1200" b="1" dirty="0">
                <a:latin typeface="+mj-lt"/>
              </a:rPr>
              <a:t>PE(17:0/17:0</a:t>
            </a:r>
            <a:r>
              <a:rPr lang="en-US" sz="1200" b="1" dirty="0" smtClean="0">
                <a:latin typeface="+mj-lt"/>
              </a:rPr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528801" y="5632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Positive mode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05001" y="2799522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Negative mode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00200" y="542186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Positive mode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24600" y="5486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Negative mode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5486400"/>
            <a:ext cx="5410200" cy="1371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410200" y="5486400"/>
            <a:ext cx="3733800" cy="1371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09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2895600"/>
          <a:ext cx="7772400" cy="352044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503953"/>
                <a:gridCol w="2531549"/>
                <a:gridCol w="2736898"/>
              </a:tblGrid>
              <a:tr h="424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ES" sz="18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/>
                        <a:t>10 Technical Replicates</a:t>
                      </a:r>
                      <a:endParaRPr lang="es-ES" sz="18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/>
                        <a:t>10 Analytical Replicates</a:t>
                      </a:r>
                      <a:endParaRPr lang="es-ES" sz="18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424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FWHM (s)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5.5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6.7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5455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Height %RSD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3.9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7.1</a:t>
                      </a:r>
                      <a:endParaRPr lang="es-ES" sz="180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8486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Concentration (ITSD corrected) %RSD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2.6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6.8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4289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RT </a:t>
                      </a:r>
                      <a:r>
                        <a:rPr lang="en-US" sz="1600" b="1" dirty="0" err="1"/>
                        <a:t>Stdev</a:t>
                      </a:r>
                      <a:r>
                        <a:rPr lang="en-US" sz="1600" b="1" dirty="0"/>
                        <a:t> (s)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0.53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1.21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424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/>
                        <a:t>Peak Symmetry</a:t>
                      </a:r>
                      <a:endParaRPr lang="es-ES" sz="1600" b="1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1.18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1.28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  <a:tr h="42431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/>
                        <a:t>Mass Accuracy (</a:t>
                      </a:r>
                      <a:r>
                        <a:rPr lang="en-US" sz="1600" b="1" dirty="0" err="1"/>
                        <a:t>ppm</a:t>
                      </a:r>
                      <a:r>
                        <a:rPr lang="en-US" sz="1600" b="1" dirty="0"/>
                        <a:t>)</a:t>
                      </a:r>
                      <a:endParaRPr lang="es-ES" sz="1600" b="1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3.53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4.03</a:t>
                      </a:r>
                      <a:endParaRPr lang="es-ES" sz="1800" dirty="0">
                        <a:latin typeface="Arial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3400" y="3048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Short term evaluation of the method</a:t>
            </a:r>
          </a:p>
          <a:p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10 injections from the same vial/same extraction (technical replicates)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10 injections from different vials/10 extractions (analytical replicates)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Data was evaluated with Mass Hunter Quant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2000" y="2057400"/>
          <a:ext cx="7543802" cy="355764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408050"/>
                <a:gridCol w="2024466"/>
                <a:gridCol w="1193370"/>
                <a:gridCol w="1917916"/>
              </a:tblGrid>
              <a:tr h="5736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Parameter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Method A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TEDDY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Method B</a:t>
                      </a:r>
                      <a:br>
                        <a:rPr lang="en-US" sz="1800" dirty="0"/>
                      </a:br>
                      <a:r>
                        <a:rPr lang="en-US" sz="1800" dirty="0" smtClean="0"/>
                        <a:t>Waters</a:t>
                      </a:r>
                      <a:r>
                        <a:rPr lang="en-US" sz="1800" baseline="30000" dirty="0" smtClean="0"/>
                        <a:t>1 </a:t>
                      </a:r>
                      <a:endParaRPr lang="es-ES" sz="1800" b="1" baseline="300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Method C</a:t>
                      </a:r>
                      <a:br>
                        <a:rPr lang="en-US" sz="1800" dirty="0"/>
                      </a:br>
                      <a:r>
                        <a:rPr lang="en-US" sz="1800" dirty="0" smtClean="0"/>
                        <a:t>Oresic</a:t>
                      </a:r>
                      <a:r>
                        <a:rPr lang="en-US" sz="1800" baseline="30000" dirty="0" smtClean="0"/>
                        <a:t>2</a:t>
                      </a:r>
                      <a:endParaRPr lang="es-ES" sz="1800" b="1" baseline="300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6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Run time (min)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15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22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18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6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Retention Time RSD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0.09%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0.26%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0.09%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6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Peak Height RSD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3.90%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5.20%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8.20%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6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average FWHM (sec)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5.52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7.5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4.32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6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Average Symmetry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1.18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1.22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1.54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26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% RT usage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76.67%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73%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42.78%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736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# </a:t>
                      </a:r>
                      <a:r>
                        <a:rPr lang="en-US" sz="1800" dirty="0" err="1"/>
                        <a:t>ID'd</a:t>
                      </a:r>
                      <a:r>
                        <a:rPr lang="en-US" sz="1800" dirty="0"/>
                        <a:t> compounds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(non-overlapping)</a:t>
                      </a:r>
                      <a:endParaRPr lang="es-ES" sz="1800" b="1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320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/>
                        <a:t>n/a</a:t>
                      </a:r>
                      <a:endParaRPr lang="es-ES" sz="140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251</a:t>
                      </a:r>
                      <a:endParaRPr lang="es-ES" sz="1400" dirty="0">
                        <a:latin typeface="Arial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33400" y="228600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Comparison of three LC/MS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lipidomics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methods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76200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- 3 lipid analysis methods were compared</a:t>
            </a:r>
          </a:p>
          <a:p>
            <a:r>
              <a:rPr lang="en-US" dirty="0" smtClean="0"/>
              <a:t>- 10 samples injected in each method </a:t>
            </a:r>
          </a:p>
          <a:p>
            <a:r>
              <a:rPr lang="en-US" dirty="0" smtClean="0"/>
              <a:t>- Data evaluation was done using Mass Hunter Quant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0960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1- Lipid separation using UPLC with charged  surface hybrid technology” </a:t>
            </a:r>
            <a:r>
              <a:rPr lang="en-US" sz="1400" dirty="0" err="1" smtClean="0"/>
              <a:t>Giorgis</a:t>
            </a:r>
            <a:r>
              <a:rPr lang="en-US" sz="1400" dirty="0" smtClean="0"/>
              <a:t> Isaac, Waters Corporation</a:t>
            </a:r>
          </a:p>
          <a:p>
            <a:r>
              <a:rPr lang="en-US" sz="1400" dirty="0" smtClean="0"/>
              <a:t>2- </a:t>
            </a:r>
            <a:r>
              <a:rPr lang="en-US" sz="1400" dirty="0" err="1" smtClean="0"/>
              <a:t>Nygren</a:t>
            </a:r>
            <a:r>
              <a:rPr lang="en-US" sz="1400" dirty="0" smtClean="0"/>
              <a:t> et al, Chapter 15. T.O. Metz (ed.), Metabolic Profiling, Methods in Molecular Biology 708, 2011.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3552</Words>
  <Application>Microsoft Office PowerPoint</Application>
  <PresentationFormat>On-screen Show (4:3)</PresentationFormat>
  <Paragraphs>1751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Chronic heart failure study design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darby</dc:creator>
  <cp:lastModifiedBy>darby</cp:lastModifiedBy>
  <cp:revision>226</cp:revision>
  <dcterms:created xsi:type="dcterms:W3CDTF">2014-01-20T21:49:14Z</dcterms:created>
  <dcterms:modified xsi:type="dcterms:W3CDTF">2014-01-29T22:26:55Z</dcterms:modified>
</cp:coreProperties>
</file>